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364" r:id="rId3"/>
    <p:sldId id="390" r:id="rId4"/>
    <p:sldId id="386" r:id="rId5"/>
    <p:sldId id="330" r:id="rId6"/>
    <p:sldId id="391" r:id="rId7"/>
    <p:sldId id="333" r:id="rId8"/>
    <p:sldId id="354" r:id="rId9"/>
    <p:sldId id="355" r:id="rId10"/>
    <p:sldId id="381" r:id="rId11"/>
    <p:sldId id="353" r:id="rId12"/>
    <p:sldId id="374" r:id="rId13"/>
    <p:sldId id="384" r:id="rId14"/>
    <p:sldId id="389" r:id="rId15"/>
    <p:sldId id="375" r:id="rId16"/>
    <p:sldId id="376" r:id="rId17"/>
    <p:sldId id="377" r:id="rId18"/>
    <p:sldId id="357" r:id="rId19"/>
    <p:sldId id="358" r:id="rId20"/>
    <p:sldId id="392" r:id="rId21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00FF00"/>
    <a:srgbClr val="99FF33"/>
    <a:srgbClr val="FF6699"/>
    <a:srgbClr val="66FFCC"/>
    <a:srgbClr val="99CC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5899" autoAdjust="0"/>
  </p:normalViewPr>
  <p:slideViewPr>
    <p:cSldViewPr>
      <p:cViewPr>
        <p:scale>
          <a:sx n="110" d="100"/>
          <a:sy n="110" d="100"/>
        </p:scale>
        <p:origin x="-104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558" y="3906"/>
      </p:cViewPr>
      <p:guideLst>
        <p:guide orient="horz" pos="3127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4ECC9B-C2C8-4312-BB6B-243DED592FD5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6" rIns="93452" bIns="4672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3452" tIns="46726" rIns="93452" bIns="4672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5DE58-ACE1-4847-97D5-5247DC473A1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E7CDD-A723-40E1-945C-260AC52286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95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863A8-3ED5-4173-9899-51079C2D8C9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16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7E131-FB25-4509-8AFB-839F90393D7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36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3F71C-1BC2-4638-A645-DD41659D0A5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4F84B-4A97-456C-8EA9-207E548D159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77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8780D-FD36-4033-82B7-9F830A4135E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98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371AF-EBEC-4D4F-8743-E2DD7EFA6E0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18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4185D-28CE-4743-8603-8E3F7E75F54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39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7F3D3-C58D-49E8-87CA-81346A7C82A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59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E7D1E-3361-4287-97AC-A7BF3AF3307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80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B2D2D-1674-497B-AB7D-9E334B4D82E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AC7CD-7A5A-49AA-BD7F-E7BF98E0A47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00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3E9BC-2C26-407B-9919-6A51AD28C9D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03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E2272-695D-4989-9FEA-871ED2D2C21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62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0B02F-4128-49CE-9A97-96E4E394002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83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D1513-A235-489E-8E93-6B1FDD3EE69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2415F-CB20-4FFE-B98B-BB9ADC5B1CF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34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C8BD8-941A-44C6-822A-EBBB5129951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54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9ADB-240B-49B3-B179-C1EF386418F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75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6BBCA7-5A76-48AD-8B53-EFE3829B4DF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EB89-9C98-4145-8F69-45051B91D39B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C11-BD0E-4C40-8875-62DA087E953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3C58-4C87-42EC-9701-219AD389EEDA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3C2F-64DB-4CB8-8908-F07DF993C90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2C19-3F56-40E8-A88D-AD0C3F92C245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1CB5-FBD0-4845-BA9A-9F22CE7B88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0444-A603-4F25-B0C9-E76FE22F2F57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D3CB-2BE8-43EC-85D9-B64C2F8434A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E894-52A2-4A30-A6A5-EE8757413224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9875-D6D5-46C8-815E-D6CB10D0BDD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F8C-6FBA-4378-A88B-B03ACA6D3B24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6E9B-8B79-4A4C-BE5C-2A4077798F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CCEA-803A-4BE4-BD4F-D775A5119627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FAB8-726D-42BC-9B6B-40923A20BC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DF72-262C-4FF5-85C4-3998FA4403D6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54FF-1439-48A0-9D14-206D8235EA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C689-4F92-4466-A466-1E2092E67B4B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CE7C-4FD5-4950-9228-CC7A518835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69FB-DF0C-4771-B1BB-DDAA964DB335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ADB7-9D7D-4C07-B23E-9084001429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0BF-0A37-4D98-847F-69731E0884A1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5B07-9BA2-4517-A304-FEE462545EC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77B1CB-ACFA-48C9-8576-2375E712C09A}" type="datetimeFigureOut">
              <a:rPr lang="pt-BR"/>
              <a:pPr>
                <a:defRPr/>
              </a:pPr>
              <a:t>27/6/2014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D2F02B-DB82-4292-ABA8-06FDD9EDE1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hyperlink" Target="tel:(61)%203319-7100" TargetMode="External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planalto.gov.br/ccivil_03/_Ato2007-2010/2008/Lei/L11672.htm#art1" TargetMode="Externa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76938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14338" name="Retângulo 8"/>
          <p:cNvSpPr>
            <a:spLocks noChangeArrowheads="1"/>
          </p:cNvSpPr>
          <p:nvPr/>
        </p:nvSpPr>
        <p:spPr bwMode="auto">
          <a:xfrm>
            <a:off x="468313" y="2708275"/>
            <a:ext cx="84248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algn="just" defTabSz="900113"/>
            <a:endParaRPr lang="pt-BR">
              <a:latin typeface="Calibri" pitchFamily="34" charset="0"/>
            </a:endParaRPr>
          </a:p>
          <a:p>
            <a:pPr marL="812800" algn="just" defTabSz="900113"/>
            <a:endParaRPr lang="pt-BR">
              <a:latin typeface="Calibri" pitchFamily="34" charset="0"/>
            </a:endParaRPr>
          </a:p>
          <a:p>
            <a:pPr marL="812800" algn="just" defTabSz="900113"/>
            <a:endParaRPr lang="pt-BR">
              <a:latin typeface="Calibri" pitchFamily="34" charset="0"/>
            </a:endParaRPr>
          </a:p>
          <a:p>
            <a:pPr marL="812800" algn="just" defTabSz="900113"/>
            <a:endParaRPr lang="pt-BR">
              <a:latin typeface="Calibri" pitchFamily="34" charset="0"/>
            </a:endParaRPr>
          </a:p>
          <a:p>
            <a:pPr marL="812800" algn="just" defTabSz="900113"/>
            <a:endParaRPr lang="pt-BR">
              <a:latin typeface="Calibri" pitchFamily="34" charset="0"/>
            </a:endParaRPr>
          </a:p>
        </p:txBody>
      </p:sp>
      <p:cxnSp>
        <p:nvCxnSpPr>
          <p:cNvPr id="105" name="Conector reto 104"/>
          <p:cNvCxnSpPr/>
          <p:nvPr/>
        </p:nvCxnSpPr>
        <p:spPr>
          <a:xfrm>
            <a:off x="2483768" y="5753748"/>
            <a:ext cx="288032" cy="216024"/>
          </a:xfrm>
          <a:prstGeom prst="lin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24"/>
          <p:cNvSpPr/>
          <p:nvPr/>
        </p:nvSpPr>
        <p:spPr>
          <a:xfrm>
            <a:off x="7186613" y="6291263"/>
            <a:ext cx="1993900" cy="555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Março/2014</a:t>
            </a:r>
            <a:endParaRPr lang="pt-BR" dirty="0"/>
          </a:p>
        </p:txBody>
      </p:sp>
      <p:sp>
        <p:nvSpPr>
          <p:cNvPr id="14342" name="Retângulo 9"/>
          <p:cNvSpPr>
            <a:spLocks noChangeArrowheads="1"/>
          </p:cNvSpPr>
          <p:nvPr/>
        </p:nvSpPr>
        <p:spPr bwMode="auto">
          <a:xfrm>
            <a:off x="2195513" y="260350"/>
            <a:ext cx="394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>
                <a:solidFill>
                  <a:srgbClr val="002060"/>
                </a:solidFill>
                <a:latin typeface="Calibri" pitchFamily="34" charset="0"/>
              </a:rPr>
              <a:t>SUPERIOR TRIBUNAL DE JUSTIÇA</a:t>
            </a:r>
          </a:p>
          <a:p>
            <a:pPr algn="ctr"/>
            <a:r>
              <a:rPr lang="pt-BR" sz="1200" i="1">
                <a:solidFill>
                  <a:srgbClr val="002060"/>
                </a:solidFill>
                <a:latin typeface="Calibri" pitchFamily="34" charset="0"/>
              </a:rPr>
              <a:t>NÚCLEO DE REPERCUSSÃO GERAL E RECURSOS REPETITIVOS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71550" y="765175"/>
            <a:ext cx="6553200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358900" y="1268413"/>
            <a:ext cx="5827713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575175" y="1484313"/>
            <a:ext cx="61913" cy="4897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571875" y="1700213"/>
            <a:ext cx="2197100" cy="1069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TESE JURÍDICA</a:t>
            </a:r>
          </a:p>
        </p:txBody>
      </p:sp>
      <p:sp>
        <p:nvSpPr>
          <p:cNvPr id="83067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8663" y="188913"/>
            <a:ext cx="50641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830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83064" name="Object 120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83064" name="Imagem de Bitmap" r:id="rId4" imgW="1133633" imgH="933580" progId="PBrush">
              <p:embed/>
            </p:oleObj>
          </a:graphicData>
        </a:graphic>
      </p:graphicFrame>
      <p:sp>
        <p:nvSpPr>
          <p:cNvPr id="83070" name="AutoShape 10" descr="https://encrypted-tbn3.gstatic.com/images?q=tbn:ANd9GcR_O_CoJwp8sXLWjHoU620XGLLvBwoPLFIV3rThwfAhd9rjConIr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83071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3072" name="CaixaDeTexto 1"/>
          <p:cNvSpPr txBox="1">
            <a:spLocks noChangeArrowheads="1"/>
          </p:cNvSpPr>
          <p:nvPr/>
        </p:nvSpPr>
        <p:spPr bwMode="auto">
          <a:xfrm>
            <a:off x="2197100" y="2124075"/>
            <a:ext cx="165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Matéria-prima</a:t>
            </a:r>
          </a:p>
        </p:txBody>
      </p:sp>
      <p:sp>
        <p:nvSpPr>
          <p:cNvPr id="83073" name="CaixaDeTexto 39"/>
          <p:cNvSpPr txBox="1">
            <a:spLocks noChangeArrowheads="1"/>
          </p:cNvSpPr>
          <p:nvPr/>
        </p:nvSpPr>
        <p:spPr bwMode="auto">
          <a:xfrm>
            <a:off x="2398713" y="3186113"/>
            <a:ext cx="2447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Necessidade</a:t>
            </a:r>
          </a:p>
        </p:txBody>
      </p:sp>
      <p:sp>
        <p:nvSpPr>
          <p:cNvPr id="83074" name="CaixaDeTexto 44"/>
          <p:cNvSpPr txBox="1">
            <a:spLocks noChangeArrowheads="1"/>
          </p:cNvSpPr>
          <p:nvPr/>
        </p:nvSpPr>
        <p:spPr bwMode="auto">
          <a:xfrm>
            <a:off x="1439863" y="4391025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Classificação processual</a:t>
            </a:r>
          </a:p>
        </p:txBody>
      </p:sp>
      <p:sp>
        <p:nvSpPr>
          <p:cNvPr id="46" name="Elipse 45"/>
          <p:cNvSpPr/>
          <p:nvPr/>
        </p:nvSpPr>
        <p:spPr>
          <a:xfrm>
            <a:off x="3600450" y="2846388"/>
            <a:ext cx="2195513" cy="1069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IDENTIFICAÇÃO E CLASSIFICAÇÃO DE TODAS AS TESES</a:t>
            </a:r>
          </a:p>
        </p:txBody>
      </p:sp>
      <p:sp>
        <p:nvSpPr>
          <p:cNvPr id="47" name="Elipse 46"/>
          <p:cNvSpPr/>
          <p:nvPr/>
        </p:nvSpPr>
        <p:spPr>
          <a:xfrm>
            <a:off x="3600450" y="4016375"/>
            <a:ext cx="2195513" cy="10683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PODE VARIAR DE UMA INSTÂNCIA PARA OUTRA</a:t>
            </a:r>
          </a:p>
        </p:txBody>
      </p:sp>
      <p:sp>
        <p:nvSpPr>
          <p:cNvPr id="83077" name="CaixaDeTexto 47"/>
          <p:cNvSpPr txBox="1">
            <a:spLocks noChangeArrowheads="1"/>
          </p:cNvSpPr>
          <p:nvPr/>
        </p:nvSpPr>
        <p:spPr bwMode="auto">
          <a:xfrm>
            <a:off x="1150938" y="5438775"/>
            <a:ext cx="244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Recursos Repetitivos  e Repercussão Geral</a:t>
            </a:r>
          </a:p>
        </p:txBody>
      </p:sp>
      <p:sp>
        <p:nvSpPr>
          <p:cNvPr id="49" name="Elipse 48"/>
          <p:cNvSpPr/>
          <p:nvPr/>
        </p:nvSpPr>
        <p:spPr>
          <a:xfrm>
            <a:off x="3600450" y="5167313"/>
            <a:ext cx="2195513" cy="1069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TESE QUALIFICADA</a:t>
            </a:r>
          </a:p>
        </p:txBody>
      </p:sp>
      <p:sp>
        <p:nvSpPr>
          <p:cNvPr id="83079" name="CaixaDeTexto 6"/>
          <p:cNvSpPr txBox="1">
            <a:spLocks noChangeArrowheads="1"/>
          </p:cNvSpPr>
          <p:nvPr/>
        </p:nvSpPr>
        <p:spPr bwMode="auto">
          <a:xfrm>
            <a:off x="3059113" y="6443663"/>
            <a:ext cx="3025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  <a:latin typeface="Arial Black" pitchFamily="34" charset="0"/>
              </a:rPr>
              <a:t>COMO CLASSIFICAR</a:t>
            </a:r>
          </a:p>
        </p:txBody>
      </p:sp>
      <p:pic>
        <p:nvPicPr>
          <p:cNvPr id="8308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6443663"/>
            <a:ext cx="3603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403350" y="493713"/>
            <a:ext cx="6553200" cy="503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167063" y="987425"/>
            <a:ext cx="2808287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VISÃO SISTÊMICA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14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55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5513" name="Object 217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55513" name="Imagem de Bitmap" r:id="rId4" imgW="1133633" imgH="933580" progId="PBrush">
              <p:embed/>
            </p:oleObj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2722563" y="4222750"/>
            <a:ext cx="1174750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TUA*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518" name="CaixaDeTexto 15"/>
          <p:cNvSpPr txBox="1">
            <a:spLocks noChangeArrowheads="1"/>
          </p:cNvSpPr>
          <p:nvPr/>
        </p:nvSpPr>
        <p:spPr bwMode="auto">
          <a:xfrm>
            <a:off x="3652838" y="1919288"/>
            <a:ext cx="187325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PROCESSO NOVO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920875" y="981075"/>
            <a:ext cx="5294313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CENÁRIO ATUAL: CLASSIFICAÇÃO PROCESSUAL POR COMPETÊNCIA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9388" y="3359150"/>
            <a:ext cx="1944687" cy="646113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Identifica matéria de fundo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330450" y="3359150"/>
            <a:ext cx="1944688" cy="646113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Classifica matéria de fundo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508500" y="4583113"/>
            <a:ext cx="1944688" cy="646112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Registra à Presidência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948488" y="2989263"/>
            <a:ext cx="194468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PRIMEIRA SEÇÃO</a:t>
            </a:r>
          </a:p>
        </p:txBody>
      </p:sp>
      <p:sp>
        <p:nvSpPr>
          <p:cNvPr id="55524" name="CaixaDeTexto 17"/>
          <p:cNvSpPr txBox="1">
            <a:spLocks noChangeArrowheads="1"/>
          </p:cNvSpPr>
          <p:nvPr/>
        </p:nvSpPr>
        <p:spPr bwMode="auto">
          <a:xfrm>
            <a:off x="611188" y="29892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1º passo</a:t>
            </a:r>
          </a:p>
        </p:txBody>
      </p:sp>
      <p:sp>
        <p:nvSpPr>
          <p:cNvPr id="55525" name="CaixaDeTexto 23"/>
          <p:cNvSpPr txBox="1">
            <a:spLocks noChangeArrowheads="1"/>
          </p:cNvSpPr>
          <p:nvPr/>
        </p:nvSpPr>
        <p:spPr bwMode="auto">
          <a:xfrm>
            <a:off x="2690813" y="29892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2º passo</a:t>
            </a:r>
          </a:p>
        </p:txBody>
      </p:sp>
      <p:sp>
        <p:nvSpPr>
          <p:cNvPr id="55526" name="CaixaDeTexto 24"/>
          <p:cNvSpPr txBox="1">
            <a:spLocks noChangeArrowheads="1"/>
          </p:cNvSpPr>
          <p:nvPr/>
        </p:nvSpPr>
        <p:spPr bwMode="auto">
          <a:xfrm>
            <a:off x="4932363" y="29987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3º passo</a:t>
            </a:r>
          </a:p>
        </p:txBody>
      </p:sp>
      <p:sp>
        <p:nvSpPr>
          <p:cNvPr id="55527" name="CaixaDeTexto 25"/>
          <p:cNvSpPr txBox="1">
            <a:spLocks noChangeArrowheads="1"/>
          </p:cNvSpPr>
          <p:nvPr/>
        </p:nvSpPr>
        <p:spPr bwMode="auto">
          <a:xfrm>
            <a:off x="4859338" y="411638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948488" y="3494088"/>
            <a:ext cx="1944687" cy="368300"/>
          </a:xfrm>
          <a:prstGeom prst="rect">
            <a:avLst/>
          </a:prstGeom>
          <a:solidFill>
            <a:srgbClr val="33CC3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SEGUNDA SEÇÃO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948488" y="3997325"/>
            <a:ext cx="1944687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TERCEIRA SEÇÃO</a:t>
            </a:r>
          </a:p>
        </p:txBody>
      </p:sp>
      <p:cxnSp>
        <p:nvCxnSpPr>
          <p:cNvPr id="29" name="Conector de seta reta 28"/>
          <p:cNvCxnSpPr>
            <a:stCxn id="63" idx="3"/>
            <a:endCxn id="22" idx="1"/>
          </p:cNvCxnSpPr>
          <p:nvPr/>
        </p:nvCxnSpPr>
        <p:spPr>
          <a:xfrm flipV="1">
            <a:off x="6443663" y="3173413"/>
            <a:ext cx="504825" cy="500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63" idx="3"/>
            <a:endCxn id="27" idx="1"/>
          </p:cNvCxnSpPr>
          <p:nvPr/>
        </p:nvCxnSpPr>
        <p:spPr>
          <a:xfrm>
            <a:off x="6443663" y="3673475"/>
            <a:ext cx="504825" cy="47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63" idx="3"/>
            <a:endCxn id="28" idx="1"/>
          </p:cNvCxnSpPr>
          <p:nvPr/>
        </p:nvCxnSpPr>
        <p:spPr>
          <a:xfrm>
            <a:off x="6443663" y="3673475"/>
            <a:ext cx="504825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21" idx="3"/>
            <a:endCxn id="41" idx="1"/>
          </p:cNvCxnSpPr>
          <p:nvPr/>
        </p:nvCxnSpPr>
        <p:spPr>
          <a:xfrm>
            <a:off x="6453188" y="4905375"/>
            <a:ext cx="495300" cy="6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948488" y="4727575"/>
            <a:ext cx="1944687" cy="368300"/>
          </a:xfrm>
          <a:prstGeom prst="rect">
            <a:avLst/>
          </a:prstGeom>
          <a:solidFill>
            <a:srgbClr val="66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NURER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500563" y="3349625"/>
            <a:ext cx="1943100" cy="64770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Distribui</a:t>
            </a:r>
          </a:p>
        </p:txBody>
      </p:sp>
      <p:cxnSp>
        <p:nvCxnSpPr>
          <p:cNvPr id="69" name="Conector de seta reta 68"/>
          <p:cNvCxnSpPr>
            <a:stCxn id="19" idx="2"/>
            <a:endCxn id="12" idx="0"/>
          </p:cNvCxnSpPr>
          <p:nvPr/>
        </p:nvCxnSpPr>
        <p:spPr>
          <a:xfrm>
            <a:off x="3303588" y="4005263"/>
            <a:ext cx="6350" cy="2174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>
            <a:stCxn id="15" idx="3"/>
            <a:endCxn id="19" idx="1"/>
          </p:cNvCxnSpPr>
          <p:nvPr/>
        </p:nvCxnSpPr>
        <p:spPr>
          <a:xfrm>
            <a:off x="2124075" y="3681413"/>
            <a:ext cx="20637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>
            <a:stCxn id="19" idx="3"/>
            <a:endCxn id="63" idx="1"/>
          </p:cNvCxnSpPr>
          <p:nvPr/>
        </p:nvCxnSpPr>
        <p:spPr>
          <a:xfrm flipV="1">
            <a:off x="4275138" y="3673475"/>
            <a:ext cx="225425" cy="7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39" name="CaixaDeTexto 90"/>
          <p:cNvSpPr txBox="1">
            <a:spLocks noChangeArrowheads="1"/>
          </p:cNvSpPr>
          <p:nvPr/>
        </p:nvSpPr>
        <p:spPr bwMode="auto">
          <a:xfrm>
            <a:off x="5940425" y="6480175"/>
            <a:ext cx="3122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*TUA – Tabela Unificada de Assuntos do CNJ</a:t>
            </a:r>
          </a:p>
        </p:txBody>
      </p:sp>
      <p:sp>
        <p:nvSpPr>
          <p:cNvPr id="55540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403350" y="493713"/>
            <a:ext cx="6553200" cy="503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00563" y="2133600"/>
            <a:ext cx="4464050" cy="23749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4941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749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4939" name="Object 187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74939" name="Imagem de Bitmap" r:id="rId4" imgW="1133633" imgH="933580" progId="PBrush">
              <p:embed/>
            </p:oleObj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2803525" y="3500438"/>
            <a:ext cx="1174750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TUA*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25613" y="549275"/>
            <a:ext cx="5689600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Classificação processual</a:t>
            </a:r>
          </a:p>
        </p:txBody>
      </p:sp>
      <p:sp>
        <p:nvSpPr>
          <p:cNvPr id="74946" name="CaixaDeTexto 15"/>
          <p:cNvSpPr txBox="1">
            <a:spLocks noChangeArrowheads="1"/>
          </p:cNvSpPr>
          <p:nvPr/>
        </p:nvSpPr>
        <p:spPr bwMode="auto">
          <a:xfrm>
            <a:off x="3635375" y="1692275"/>
            <a:ext cx="187325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PROCESSO NOVO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16163" y="1052513"/>
            <a:ext cx="4537075" cy="3603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PROJETO: CLASSIFICAÇÃO POR TESE E GESTÃO DE ACERVO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0825" y="2646363"/>
            <a:ext cx="1944688" cy="646112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Identifica matéria de fundo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411413" y="2646363"/>
            <a:ext cx="1944687" cy="646112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Classifica matéria de fundo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95288" y="6094413"/>
            <a:ext cx="1944687" cy="64770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Registra à Presidência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71775" y="4643438"/>
            <a:ext cx="1944688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PRIMEIRA SEÇÃO</a:t>
            </a:r>
          </a:p>
        </p:txBody>
      </p:sp>
      <p:sp>
        <p:nvSpPr>
          <p:cNvPr id="74952" name="CaixaDeTexto 17"/>
          <p:cNvSpPr txBox="1">
            <a:spLocks noChangeArrowheads="1"/>
          </p:cNvSpPr>
          <p:nvPr/>
        </p:nvSpPr>
        <p:spPr bwMode="auto">
          <a:xfrm>
            <a:off x="684213" y="2276475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1º passo</a:t>
            </a:r>
          </a:p>
        </p:txBody>
      </p:sp>
      <p:sp>
        <p:nvSpPr>
          <p:cNvPr id="74953" name="CaixaDeTexto 23"/>
          <p:cNvSpPr txBox="1">
            <a:spLocks noChangeArrowheads="1"/>
          </p:cNvSpPr>
          <p:nvPr/>
        </p:nvSpPr>
        <p:spPr bwMode="auto">
          <a:xfrm>
            <a:off x="2771775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2º passo</a:t>
            </a:r>
          </a:p>
        </p:txBody>
      </p:sp>
      <p:sp>
        <p:nvSpPr>
          <p:cNvPr id="74954" name="CaixaDeTexto 24"/>
          <p:cNvSpPr txBox="1">
            <a:spLocks noChangeArrowheads="1"/>
          </p:cNvSpPr>
          <p:nvPr/>
        </p:nvSpPr>
        <p:spPr bwMode="auto">
          <a:xfrm>
            <a:off x="900113" y="4643438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5º passo</a:t>
            </a:r>
          </a:p>
        </p:txBody>
      </p:sp>
      <p:sp>
        <p:nvSpPr>
          <p:cNvPr id="74955" name="CaixaDeTexto 25"/>
          <p:cNvSpPr txBox="1">
            <a:spLocks noChangeArrowheads="1"/>
          </p:cNvSpPr>
          <p:nvPr/>
        </p:nvSpPr>
        <p:spPr bwMode="auto">
          <a:xfrm>
            <a:off x="835025" y="5651500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771775" y="5148263"/>
            <a:ext cx="1944688" cy="368300"/>
          </a:xfrm>
          <a:prstGeom prst="rect">
            <a:avLst/>
          </a:prstGeom>
          <a:solidFill>
            <a:srgbClr val="33CC3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SEGUNDA SEÇÃO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771775" y="5651500"/>
            <a:ext cx="1944688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TERCEIRA SEÇÃO</a:t>
            </a:r>
          </a:p>
        </p:txBody>
      </p:sp>
      <p:cxnSp>
        <p:nvCxnSpPr>
          <p:cNvPr id="29" name="Conector de seta reta 28"/>
          <p:cNvCxnSpPr>
            <a:stCxn id="63" idx="3"/>
            <a:endCxn id="22" idx="1"/>
          </p:cNvCxnSpPr>
          <p:nvPr/>
        </p:nvCxnSpPr>
        <p:spPr>
          <a:xfrm flipV="1">
            <a:off x="2365375" y="4829175"/>
            <a:ext cx="406400" cy="5032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63" idx="3"/>
            <a:endCxn id="27" idx="1"/>
          </p:cNvCxnSpPr>
          <p:nvPr/>
        </p:nvCxnSpPr>
        <p:spPr>
          <a:xfrm>
            <a:off x="2365375" y="5332413"/>
            <a:ext cx="40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63" idx="3"/>
            <a:endCxn id="28" idx="1"/>
          </p:cNvCxnSpPr>
          <p:nvPr/>
        </p:nvCxnSpPr>
        <p:spPr>
          <a:xfrm>
            <a:off x="2365375" y="5332413"/>
            <a:ext cx="406400" cy="504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21" idx="3"/>
            <a:endCxn id="41" idx="1"/>
          </p:cNvCxnSpPr>
          <p:nvPr/>
        </p:nvCxnSpPr>
        <p:spPr>
          <a:xfrm>
            <a:off x="2339975" y="6418263"/>
            <a:ext cx="4318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2771775" y="6237288"/>
            <a:ext cx="1944688" cy="369887"/>
          </a:xfrm>
          <a:prstGeom prst="rect">
            <a:avLst/>
          </a:prstGeom>
          <a:solidFill>
            <a:srgbClr val="66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NURER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20688" y="5008563"/>
            <a:ext cx="1944687" cy="64770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Distribui</a:t>
            </a:r>
          </a:p>
        </p:txBody>
      </p:sp>
      <p:cxnSp>
        <p:nvCxnSpPr>
          <p:cNvPr id="69" name="Conector de seta reta 68"/>
          <p:cNvCxnSpPr>
            <a:stCxn id="19" idx="2"/>
            <a:endCxn id="12" idx="0"/>
          </p:cNvCxnSpPr>
          <p:nvPr/>
        </p:nvCxnSpPr>
        <p:spPr>
          <a:xfrm>
            <a:off x="3384550" y="3292475"/>
            <a:ext cx="6350" cy="20796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5" idx="3"/>
            <a:endCxn id="19" idx="1"/>
          </p:cNvCxnSpPr>
          <p:nvPr/>
        </p:nvCxnSpPr>
        <p:spPr>
          <a:xfrm>
            <a:off x="2195513" y="2968625"/>
            <a:ext cx="2159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66" name="CaixaDeTexto 34"/>
          <p:cNvSpPr txBox="1">
            <a:spLocks noChangeArrowheads="1"/>
          </p:cNvSpPr>
          <p:nvPr/>
        </p:nvSpPr>
        <p:spPr bwMode="auto">
          <a:xfrm>
            <a:off x="5021263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3º passo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652963" y="2644775"/>
            <a:ext cx="1943100" cy="64770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Identifica todas as teses do recurso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7196138" y="3500438"/>
            <a:ext cx="1174750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</a:rPr>
              <a:t>aperfeiçoada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804025" y="2646363"/>
            <a:ext cx="1944688" cy="646112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Classifica cada tese de </a:t>
            </a:r>
            <a:r>
              <a:rPr lang="pt-BR" i="1" dirty="0">
                <a:latin typeface="+mn-lt"/>
              </a:rPr>
              <a:t>per si</a:t>
            </a:r>
          </a:p>
        </p:txBody>
      </p:sp>
      <p:sp>
        <p:nvSpPr>
          <p:cNvPr id="74970" name="CaixaDeTexto 42"/>
          <p:cNvSpPr txBox="1">
            <a:spLocks noChangeArrowheads="1"/>
          </p:cNvSpPr>
          <p:nvPr/>
        </p:nvSpPr>
        <p:spPr bwMode="auto">
          <a:xfrm>
            <a:off x="7164388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4º passo</a:t>
            </a:r>
          </a:p>
        </p:txBody>
      </p:sp>
      <p:cxnSp>
        <p:nvCxnSpPr>
          <p:cNvPr id="44" name="Conector de seta reta 43"/>
          <p:cNvCxnSpPr>
            <a:stCxn id="42" idx="2"/>
            <a:endCxn id="40" idx="0"/>
          </p:cNvCxnSpPr>
          <p:nvPr/>
        </p:nvCxnSpPr>
        <p:spPr>
          <a:xfrm>
            <a:off x="7775575" y="3292475"/>
            <a:ext cx="7938" cy="20796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19" idx="3"/>
            <a:endCxn id="39" idx="1"/>
          </p:cNvCxnSpPr>
          <p:nvPr/>
        </p:nvCxnSpPr>
        <p:spPr>
          <a:xfrm flipV="1">
            <a:off x="4356100" y="2968625"/>
            <a:ext cx="29686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>
            <a:stCxn id="39" idx="3"/>
            <a:endCxn id="42" idx="1"/>
          </p:cNvCxnSpPr>
          <p:nvPr/>
        </p:nvCxnSpPr>
        <p:spPr>
          <a:xfrm>
            <a:off x="6596063" y="2968625"/>
            <a:ext cx="20796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49"/>
          <p:cNvCxnSpPr>
            <a:stCxn id="42" idx="3"/>
            <a:endCxn id="63" idx="1"/>
          </p:cNvCxnSpPr>
          <p:nvPr/>
        </p:nvCxnSpPr>
        <p:spPr>
          <a:xfrm flipH="1">
            <a:off x="420688" y="2968625"/>
            <a:ext cx="8328025" cy="2363788"/>
          </a:xfrm>
          <a:prstGeom prst="bentConnector5">
            <a:avLst>
              <a:gd name="adj1" fmla="val -2745"/>
              <a:gd name="adj2" fmla="val 67504"/>
              <a:gd name="adj3" fmla="val 10274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75" name="CaixaDeTexto 57"/>
          <p:cNvSpPr txBox="1">
            <a:spLocks noChangeArrowheads="1"/>
          </p:cNvSpPr>
          <p:nvPr/>
        </p:nvSpPr>
        <p:spPr bwMode="auto">
          <a:xfrm>
            <a:off x="6300788" y="6480175"/>
            <a:ext cx="3095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*TUA – Tabela Unificada de Assuntos do CNJ</a:t>
            </a:r>
          </a:p>
        </p:txBody>
      </p:sp>
      <p:sp>
        <p:nvSpPr>
          <p:cNvPr id="74976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6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8663" y="188913"/>
            <a:ext cx="50641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8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88175" name="Object 111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88175" name="Imagem de Bitmap" r:id="rId4" imgW="1133633" imgH="933580" progId="PBrush">
              <p:embed/>
            </p:oleObj>
          </a:graphicData>
        </a:graphic>
      </p:graphicFrame>
      <p:sp>
        <p:nvSpPr>
          <p:cNvPr id="88179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051050" y="493713"/>
            <a:ext cx="50038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ATUAL: Classificação processual</a:t>
            </a:r>
          </a:p>
        </p:txBody>
      </p:sp>
      <p:sp>
        <p:nvSpPr>
          <p:cNvPr id="88181" name="CaixaDeTexto 1"/>
          <p:cNvSpPr txBox="1">
            <a:spLocks noChangeArrowheads="1"/>
          </p:cNvSpPr>
          <p:nvPr/>
        </p:nvSpPr>
        <p:spPr bwMode="auto">
          <a:xfrm>
            <a:off x="323850" y="2997200"/>
            <a:ext cx="7134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CLASSIFICAÇÃO ATUAL: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DIREITO CIVIL - Responsabilidade Civil - Indenização por Dano Moral </a:t>
            </a:r>
          </a:p>
        </p:txBody>
      </p:sp>
      <p:pic>
        <p:nvPicPr>
          <p:cNvPr id="8818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7800" y="3579813"/>
            <a:ext cx="3690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83" name="CaixaDeTexto 8"/>
          <p:cNvSpPr txBox="1">
            <a:spLocks noChangeArrowheads="1"/>
          </p:cNvSpPr>
          <p:nvPr/>
        </p:nvSpPr>
        <p:spPr bwMode="auto">
          <a:xfrm>
            <a:off x="3557588" y="1557338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REsp 1.062.336/RS</a:t>
            </a:r>
          </a:p>
        </p:txBody>
      </p:sp>
      <p:sp>
        <p:nvSpPr>
          <p:cNvPr id="88184" name="CaixaDeTexto 10"/>
          <p:cNvSpPr txBox="1">
            <a:spLocks noChangeArrowheads="1"/>
          </p:cNvSpPr>
          <p:nvPr/>
        </p:nvSpPr>
        <p:spPr bwMode="auto">
          <a:xfrm>
            <a:off x="288925" y="5138738"/>
            <a:ext cx="8604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Tese firmada: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"A ausência de prévia comunicação ao consumidor da inscrição do seu nome em cadastros de  proteção ao crédito, prevista no art. 43, § 2º, do CDC, enseja o direito à compensação por danos morais."</a:t>
            </a:r>
          </a:p>
        </p:txBody>
      </p:sp>
      <p:sp>
        <p:nvSpPr>
          <p:cNvPr id="88185" name="CaixaDeTexto 44"/>
          <p:cNvSpPr txBox="1">
            <a:spLocks noChangeArrowheads="1"/>
          </p:cNvSpPr>
          <p:nvPr/>
        </p:nvSpPr>
        <p:spPr bwMode="auto">
          <a:xfrm>
            <a:off x="330200" y="2185988"/>
            <a:ext cx="8604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Controvérsia: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indenização por dano moral na hipótese de inclusão indevida em cadastro de inadimplentes sem a prévia notificação ao consumidor."</a:t>
            </a:r>
          </a:p>
        </p:txBody>
      </p:sp>
      <p:sp>
        <p:nvSpPr>
          <p:cNvPr id="88186" name="CaixaDeTexto 17"/>
          <p:cNvSpPr txBox="1">
            <a:spLocks noChangeArrowheads="1"/>
          </p:cNvSpPr>
          <p:nvPr/>
        </p:nvSpPr>
        <p:spPr bwMode="auto">
          <a:xfrm>
            <a:off x="4554538" y="4652963"/>
            <a:ext cx="169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CÓDIGO DO ASSUNTO: </a:t>
            </a:r>
            <a:r>
              <a:rPr lang="pt-BR" sz="1200">
                <a:latin typeface="Calibri" pitchFamily="34" charset="0"/>
              </a:rPr>
              <a:t>nível folha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76825" y="4203700"/>
            <a:ext cx="6477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2" name="Conector de seta reta 11"/>
          <p:cNvCxnSpPr>
            <a:stCxn id="88186" idx="0"/>
            <a:endCxn id="7" idx="2"/>
          </p:cNvCxnSpPr>
          <p:nvPr/>
        </p:nvCxnSpPr>
        <p:spPr>
          <a:xfrm flipH="1" flipV="1">
            <a:off x="5400675" y="4419600"/>
            <a:ext cx="1588" cy="233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2520950" y="1006475"/>
            <a:ext cx="4105275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CLASSIFICAÇÃO PROCESSUAL POR COMPETÊNCIA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4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8663" y="188913"/>
            <a:ext cx="50641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92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92243" name="Object 83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92243" name="Imagem de Bitmap" r:id="rId4" imgW="1133633" imgH="933580" progId="PBrush">
              <p:embed/>
            </p:oleObj>
          </a:graphicData>
        </a:graphic>
      </p:graphicFrame>
      <p:sp>
        <p:nvSpPr>
          <p:cNvPr id="92247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2051050" y="992188"/>
            <a:ext cx="5113338" cy="4206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METODOLOGIA: Teses classificadas por agrupamento de assuntos</a:t>
            </a:r>
          </a:p>
        </p:txBody>
      </p:sp>
      <p:sp>
        <p:nvSpPr>
          <p:cNvPr id="92249" name="CaixaDeTexto 7"/>
          <p:cNvSpPr txBox="1">
            <a:spLocks noChangeArrowheads="1"/>
          </p:cNvSpPr>
          <p:nvPr/>
        </p:nvSpPr>
        <p:spPr bwMode="auto">
          <a:xfrm>
            <a:off x="325438" y="2835275"/>
            <a:ext cx="8494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CLASSIFICAÇÃO PROPOSTA: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DIREITO DO CONSUMIDOR – Indenização por Dano Moral - </a:t>
            </a:r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HIPÓTESE</a:t>
            </a:r>
            <a:r>
              <a:rPr lang="pt-BR" sz="1400" b="1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 Inscrição Indevida em Cadastro de Inadimplentes - </a:t>
            </a:r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Ausência</a:t>
            </a:r>
            <a:r>
              <a:rPr lang="pt-BR" sz="1400">
                <a:latin typeface="Calibri" pitchFamily="34" charset="0"/>
              </a:rPr>
              <a:t>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– </a:t>
            </a:r>
            <a:r>
              <a:rPr lang="pt-BR" sz="1400" b="1">
                <a:solidFill>
                  <a:srgbClr val="002060"/>
                </a:solidFill>
                <a:latin typeface="Calibri" pitchFamily="34" charset="0"/>
              </a:rPr>
              <a:t>Prévia Notificação do Consumidor</a:t>
            </a:r>
          </a:p>
        </p:txBody>
      </p:sp>
      <p:sp>
        <p:nvSpPr>
          <p:cNvPr id="92250" name="CaixaDeTexto 8"/>
          <p:cNvSpPr txBox="1">
            <a:spLocks noChangeArrowheads="1"/>
          </p:cNvSpPr>
          <p:nvPr/>
        </p:nvSpPr>
        <p:spPr bwMode="auto">
          <a:xfrm>
            <a:off x="3557588" y="1557338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REsp 1.062.336/RS</a:t>
            </a:r>
          </a:p>
        </p:txBody>
      </p:sp>
      <p:sp>
        <p:nvSpPr>
          <p:cNvPr id="92251" name="CaixaDeTexto 10"/>
          <p:cNvSpPr txBox="1">
            <a:spLocks noChangeArrowheads="1"/>
          </p:cNvSpPr>
          <p:nvPr/>
        </p:nvSpPr>
        <p:spPr bwMode="auto">
          <a:xfrm>
            <a:off x="288925" y="5641975"/>
            <a:ext cx="860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Tese firmada: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"A ausência de prévia comunicação ao consumidor da inscrição do seu nome em cadastros de  proteção ao crédito, prevista no art. 43, § 2º, do CDC, enseja o direito à compensação por danos morais."</a:t>
            </a:r>
          </a:p>
        </p:txBody>
      </p:sp>
      <p:sp>
        <p:nvSpPr>
          <p:cNvPr id="92252" name="CaixaDeTexto 44"/>
          <p:cNvSpPr txBox="1">
            <a:spLocks noChangeArrowheads="1"/>
          </p:cNvSpPr>
          <p:nvPr/>
        </p:nvSpPr>
        <p:spPr bwMode="auto">
          <a:xfrm>
            <a:off x="330200" y="1892300"/>
            <a:ext cx="8604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Controvérsia: </a:t>
            </a:r>
            <a:r>
              <a:rPr lang="pt-BR" sz="1400">
                <a:solidFill>
                  <a:srgbClr val="002060"/>
                </a:solidFill>
                <a:latin typeface="Calibri" pitchFamily="34" charset="0"/>
              </a:rPr>
              <a:t>indenização por dano moral na hipótese de inclusão indevida em cadastro de inadimplentes sem a prévia notificação ao consumidor."</a:t>
            </a:r>
          </a:p>
        </p:txBody>
      </p:sp>
      <p:pic>
        <p:nvPicPr>
          <p:cNvPr id="9225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1413" y="3832225"/>
            <a:ext cx="68500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741988" y="4656138"/>
            <a:ext cx="574675" cy="358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55" name="CaixaDeTexto 15"/>
          <p:cNvSpPr txBox="1">
            <a:spLocks noChangeArrowheads="1"/>
          </p:cNvSpPr>
          <p:nvPr/>
        </p:nvSpPr>
        <p:spPr bwMode="auto">
          <a:xfrm>
            <a:off x="4932363" y="5024438"/>
            <a:ext cx="2376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CÓDIGOS DA TESE: </a:t>
            </a:r>
          </a:p>
          <a:p>
            <a:pPr algn="ctr"/>
            <a:r>
              <a:rPr lang="pt-BR" sz="1200">
                <a:latin typeface="Calibri" pitchFamily="34" charset="0"/>
              </a:rPr>
              <a:t>mais de um nível, se necessário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25613" y="485775"/>
            <a:ext cx="56896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Classificação processual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ângulo 184"/>
          <p:cNvSpPr/>
          <p:nvPr/>
        </p:nvSpPr>
        <p:spPr>
          <a:xfrm>
            <a:off x="3779838" y="2130425"/>
            <a:ext cx="1619250" cy="2790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6985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76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6983" name="Object 183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76983" name="Imagem de Bitmap" r:id="rId4" imgW="1133633" imgH="933580" progId="PBrush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2316163" y="485775"/>
            <a:ext cx="4537075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NURER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16163" y="1006475"/>
            <a:ext cx="4537075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79613" y="2681288"/>
            <a:ext cx="1655762" cy="739775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Classifica tese(s) indicada(s) pelo Tribunal de origem</a:t>
            </a:r>
          </a:p>
        </p:txBody>
      </p:sp>
      <p:sp>
        <p:nvSpPr>
          <p:cNvPr id="76991" name="CaixaDeTexto 23"/>
          <p:cNvSpPr txBox="1">
            <a:spLocks noChangeArrowheads="1"/>
          </p:cNvSpPr>
          <p:nvPr/>
        </p:nvSpPr>
        <p:spPr bwMode="auto">
          <a:xfrm>
            <a:off x="2268538" y="2266950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2º passo</a:t>
            </a:r>
          </a:p>
        </p:txBody>
      </p:sp>
      <p:cxnSp>
        <p:nvCxnSpPr>
          <p:cNvPr id="69" name="Conector de seta reta 68"/>
          <p:cNvCxnSpPr>
            <a:stCxn id="19" idx="2"/>
            <a:endCxn id="40" idx="0"/>
          </p:cNvCxnSpPr>
          <p:nvPr/>
        </p:nvCxnSpPr>
        <p:spPr>
          <a:xfrm>
            <a:off x="2808288" y="3421063"/>
            <a:ext cx="6350" cy="2952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47" idx="3"/>
            <a:endCxn id="19" idx="1"/>
          </p:cNvCxnSpPr>
          <p:nvPr/>
        </p:nvCxnSpPr>
        <p:spPr>
          <a:xfrm flipV="1">
            <a:off x="1692275" y="3051175"/>
            <a:ext cx="2873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27263" y="3716338"/>
            <a:ext cx="1174750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</a:t>
            </a:r>
            <a:r>
              <a:rPr lang="pt-BR" dirty="0">
                <a:solidFill>
                  <a:schemeClr val="tx1"/>
                </a:solidFill>
              </a:rPr>
              <a:t>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</a:rPr>
              <a:t>aperfeiçoada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6995" name="CaixaDeTexto 57"/>
          <p:cNvSpPr txBox="1">
            <a:spLocks noChangeArrowheads="1"/>
          </p:cNvSpPr>
          <p:nvPr/>
        </p:nvSpPr>
        <p:spPr bwMode="auto">
          <a:xfrm>
            <a:off x="3924300" y="6092825"/>
            <a:ext cx="5400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>
                <a:latin typeface="Calibri" pitchFamily="34" charset="0"/>
              </a:rPr>
              <a:t>¹</a:t>
            </a:r>
            <a:r>
              <a:rPr lang="pt-BR" sz="1100">
                <a:latin typeface="Calibri" pitchFamily="34" charset="0"/>
              </a:rPr>
              <a:t>RRCo – Recurso Representativo da Controvérsia encaminhado pelo Tribunal de origem</a:t>
            </a:r>
          </a:p>
          <a:p>
            <a:r>
              <a:rPr lang="pt-BR" sz="1100">
                <a:latin typeface="Calibri" pitchFamily="34" charset="0"/>
              </a:rPr>
              <a:t>²Em desenvolvimento.</a:t>
            </a:r>
          </a:p>
          <a:p>
            <a:r>
              <a:rPr lang="pt-BR" sz="1100">
                <a:latin typeface="Calibri" pitchFamily="34" charset="0"/>
              </a:rPr>
              <a:t>³TUA – Tabela Unificada de Assuntos do CNJ</a:t>
            </a:r>
          </a:p>
          <a:p>
            <a:r>
              <a:rPr lang="pt-BR" sz="1100">
                <a:latin typeface="Calibri" pitchFamily="34" charset="0"/>
              </a:rPr>
              <a:t>⁴Rr – Recurso Repetido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835150" y="1547813"/>
            <a:ext cx="54737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RECURSO REPRESENTATIVO DA CONTROVÉRSIA: RRCo¹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7950" y="2574925"/>
            <a:ext cx="1584325" cy="9540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Identifica tese(s) representativa indicada(s) pelo Tribunal de origem</a:t>
            </a:r>
          </a:p>
        </p:txBody>
      </p:sp>
      <p:sp>
        <p:nvSpPr>
          <p:cNvPr id="76998" name="CaixaDeTexto 48"/>
          <p:cNvSpPr txBox="1">
            <a:spLocks noChangeArrowheads="1"/>
          </p:cNvSpPr>
          <p:nvPr/>
        </p:nvSpPr>
        <p:spPr bwMode="auto">
          <a:xfrm>
            <a:off x="395288" y="22669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1º passo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3924300" y="2789238"/>
            <a:ext cx="1328738" cy="5238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Sistema Informatizado</a:t>
            </a:r>
            <a:r>
              <a:rPr lang="pt-BR" sz="1400" b="1" dirty="0">
                <a:latin typeface="+mn-lt"/>
              </a:rPr>
              <a:t>²</a:t>
            </a:r>
            <a:endParaRPr lang="pt-BR" sz="1400" dirty="0">
              <a:latin typeface="+mn-lt"/>
            </a:endParaRPr>
          </a:p>
        </p:txBody>
      </p:sp>
      <p:sp>
        <p:nvSpPr>
          <p:cNvPr id="77000" name="CaixaDeTexto 55"/>
          <p:cNvSpPr txBox="1">
            <a:spLocks noChangeArrowheads="1"/>
          </p:cNvSpPr>
          <p:nvPr/>
        </p:nvSpPr>
        <p:spPr bwMode="auto">
          <a:xfrm>
            <a:off x="4067175" y="22669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3º passo</a:t>
            </a:r>
          </a:p>
        </p:txBody>
      </p:sp>
      <p:cxnSp>
        <p:nvCxnSpPr>
          <p:cNvPr id="66" name="Conector de seta reta 65"/>
          <p:cNvCxnSpPr>
            <a:stCxn id="19" idx="3"/>
            <a:endCxn id="55" idx="1"/>
          </p:cNvCxnSpPr>
          <p:nvPr/>
        </p:nvCxnSpPr>
        <p:spPr>
          <a:xfrm>
            <a:off x="3635375" y="3051175"/>
            <a:ext cx="2889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7435850" y="2266950"/>
            <a:ext cx="1690688" cy="9540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Cadastra Controvérsia (efeito histórico) e informa </a:t>
            </a:r>
            <a:r>
              <a:rPr lang="pt-BR" sz="1400" dirty="0" err="1">
                <a:latin typeface="+mn-lt"/>
              </a:rPr>
              <a:t>Rr</a:t>
            </a:r>
            <a:r>
              <a:rPr lang="pt-BR" sz="1400" dirty="0">
                <a:latin typeface="Calibri"/>
              </a:rPr>
              <a:t>⁴</a:t>
            </a:r>
            <a:r>
              <a:rPr lang="pt-BR" sz="1400" dirty="0">
                <a:latin typeface="+mn-lt"/>
              </a:rPr>
              <a:t> ao Relator</a:t>
            </a:r>
          </a:p>
        </p:txBody>
      </p:sp>
      <p:sp>
        <p:nvSpPr>
          <p:cNvPr id="77003" name="CaixaDeTexto 70"/>
          <p:cNvSpPr txBox="1">
            <a:spLocks noChangeArrowheads="1"/>
          </p:cNvSpPr>
          <p:nvPr/>
        </p:nvSpPr>
        <p:spPr bwMode="auto">
          <a:xfrm>
            <a:off x="7380288" y="1944688"/>
            <a:ext cx="197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Banco de Temas</a:t>
            </a:r>
          </a:p>
        </p:txBody>
      </p:sp>
      <p:cxnSp>
        <p:nvCxnSpPr>
          <p:cNvPr id="74" name="Conector de seta reta 73"/>
          <p:cNvCxnSpPr>
            <a:stCxn id="55" idx="3"/>
            <a:endCxn id="86" idx="1"/>
          </p:cNvCxnSpPr>
          <p:nvPr/>
        </p:nvCxnSpPr>
        <p:spPr>
          <a:xfrm flipV="1">
            <a:off x="5253038" y="3049588"/>
            <a:ext cx="255587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>
            <a:stCxn id="55" idx="2"/>
            <a:endCxn id="80" idx="0"/>
          </p:cNvCxnSpPr>
          <p:nvPr/>
        </p:nvCxnSpPr>
        <p:spPr>
          <a:xfrm>
            <a:off x="4587875" y="3313113"/>
            <a:ext cx="12700" cy="4032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de cantos arredondados 79"/>
          <p:cNvSpPr/>
          <p:nvPr/>
        </p:nvSpPr>
        <p:spPr>
          <a:xfrm>
            <a:off x="4013200" y="3716338"/>
            <a:ext cx="1176338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colisão de teses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6" name="Fluxograma: Decisão 85"/>
          <p:cNvSpPr/>
          <p:nvPr/>
        </p:nvSpPr>
        <p:spPr>
          <a:xfrm>
            <a:off x="5508625" y="2473325"/>
            <a:ext cx="1511300" cy="1154113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7" name="Fluxograma: Decisão 86"/>
          <p:cNvSpPr/>
          <p:nvPr/>
        </p:nvSpPr>
        <p:spPr>
          <a:xfrm>
            <a:off x="6273800" y="3725863"/>
            <a:ext cx="1933575" cy="1154112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77009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3" name="Conector angulado 112"/>
          <p:cNvCxnSpPr>
            <a:stCxn id="86" idx="3"/>
            <a:endCxn id="70" idx="1"/>
          </p:cNvCxnSpPr>
          <p:nvPr/>
        </p:nvCxnSpPr>
        <p:spPr>
          <a:xfrm flipV="1">
            <a:off x="7019925" y="2744788"/>
            <a:ext cx="415925" cy="304800"/>
          </a:xfrm>
          <a:prstGeom prst="bentConnector3">
            <a:avLst>
              <a:gd name="adj1" fmla="val 54163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011" name="CaixaDeTexto 113"/>
          <p:cNvSpPr txBox="1">
            <a:spLocks noChangeArrowheads="1"/>
          </p:cNvSpPr>
          <p:nvPr/>
        </p:nvSpPr>
        <p:spPr bwMode="auto">
          <a:xfrm>
            <a:off x="7019925" y="2770188"/>
            <a:ext cx="144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S</a:t>
            </a:r>
          </a:p>
        </p:txBody>
      </p:sp>
      <p:cxnSp>
        <p:nvCxnSpPr>
          <p:cNvPr id="140" name="Conector angulado 139"/>
          <p:cNvCxnSpPr>
            <a:endCxn id="87" idx="0"/>
          </p:cNvCxnSpPr>
          <p:nvPr/>
        </p:nvCxnSpPr>
        <p:spPr>
          <a:xfrm rot="16200000" flipH="1">
            <a:off x="6788150" y="3273426"/>
            <a:ext cx="676275" cy="228600"/>
          </a:xfrm>
          <a:prstGeom prst="bentConnector3">
            <a:avLst>
              <a:gd name="adj1" fmla="val 20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013" name="CaixaDeTexto 163"/>
          <p:cNvSpPr txBox="1">
            <a:spLocks noChangeArrowheads="1"/>
          </p:cNvSpPr>
          <p:nvPr/>
        </p:nvSpPr>
        <p:spPr bwMode="auto">
          <a:xfrm>
            <a:off x="7002463" y="3149600"/>
            <a:ext cx="144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N</a:t>
            </a:r>
          </a:p>
        </p:txBody>
      </p:sp>
      <p:cxnSp>
        <p:nvCxnSpPr>
          <p:cNvPr id="165" name="Conector angulado 164"/>
          <p:cNvCxnSpPr>
            <a:stCxn id="87" idx="2"/>
            <a:endCxn id="168" idx="0"/>
          </p:cNvCxnSpPr>
          <p:nvPr/>
        </p:nvCxnSpPr>
        <p:spPr>
          <a:xfrm rot="5400000">
            <a:off x="6456363" y="4724400"/>
            <a:ext cx="628650" cy="9398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aixaDeTexto 167"/>
          <p:cNvSpPr txBox="1"/>
          <p:nvPr/>
        </p:nvSpPr>
        <p:spPr>
          <a:xfrm>
            <a:off x="5508625" y="5508625"/>
            <a:ext cx="1584325" cy="5222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Agrupa na Lista de Controvérsias</a:t>
            </a:r>
          </a:p>
        </p:txBody>
      </p:sp>
      <p:sp>
        <p:nvSpPr>
          <p:cNvPr id="77016" name="CaixaDeTexto 171"/>
          <p:cNvSpPr txBox="1">
            <a:spLocks noChangeArrowheads="1"/>
          </p:cNvSpPr>
          <p:nvPr/>
        </p:nvSpPr>
        <p:spPr bwMode="auto">
          <a:xfrm>
            <a:off x="7019925" y="4930775"/>
            <a:ext cx="144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S</a:t>
            </a:r>
          </a:p>
        </p:txBody>
      </p:sp>
      <p:sp>
        <p:nvSpPr>
          <p:cNvPr id="173" name="CaixaDeTexto 172"/>
          <p:cNvSpPr txBox="1"/>
          <p:nvPr/>
        </p:nvSpPr>
        <p:spPr>
          <a:xfrm>
            <a:off x="7380288" y="5507038"/>
            <a:ext cx="1584325" cy="522287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Cria nova Controvérsia</a:t>
            </a:r>
          </a:p>
        </p:txBody>
      </p:sp>
      <p:cxnSp>
        <p:nvCxnSpPr>
          <p:cNvPr id="174" name="Conector angulado 173"/>
          <p:cNvCxnSpPr/>
          <p:nvPr/>
        </p:nvCxnSpPr>
        <p:spPr>
          <a:xfrm>
            <a:off x="7096125" y="5195888"/>
            <a:ext cx="1066800" cy="312737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019" name="CaixaDeTexto 177"/>
          <p:cNvSpPr txBox="1">
            <a:spLocks noChangeArrowheads="1"/>
          </p:cNvSpPr>
          <p:nvPr/>
        </p:nvSpPr>
        <p:spPr bwMode="auto">
          <a:xfrm>
            <a:off x="7235825" y="4938713"/>
            <a:ext cx="144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N</a:t>
            </a:r>
          </a:p>
        </p:txBody>
      </p:sp>
      <p:sp>
        <p:nvSpPr>
          <p:cNvPr id="77020" name="CaixaDeTexto 182"/>
          <p:cNvSpPr txBox="1">
            <a:spLocks noChangeArrowheads="1"/>
          </p:cNvSpPr>
          <p:nvPr/>
        </p:nvSpPr>
        <p:spPr bwMode="auto">
          <a:xfrm>
            <a:off x="7651750" y="1724025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4º passo</a:t>
            </a:r>
          </a:p>
        </p:txBody>
      </p:sp>
      <p:sp>
        <p:nvSpPr>
          <p:cNvPr id="77021" name="CaixaDeTexto 183"/>
          <p:cNvSpPr txBox="1">
            <a:spLocks noChangeArrowheads="1"/>
          </p:cNvSpPr>
          <p:nvPr/>
        </p:nvSpPr>
        <p:spPr bwMode="auto">
          <a:xfrm>
            <a:off x="3814763" y="4592638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atualmente  é manual</a:t>
            </a:r>
          </a:p>
        </p:txBody>
      </p:sp>
      <p:sp>
        <p:nvSpPr>
          <p:cNvPr id="77022" name="CaixaDeTexto 187"/>
          <p:cNvSpPr txBox="1">
            <a:spLocks noChangeArrowheads="1"/>
          </p:cNvSpPr>
          <p:nvPr/>
        </p:nvSpPr>
        <p:spPr bwMode="auto">
          <a:xfrm>
            <a:off x="5668963" y="2711450"/>
            <a:ext cx="1220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latin typeface="Calibri" pitchFamily="34" charset="0"/>
              </a:rPr>
              <a:t>Coincide com</a:t>
            </a:r>
          </a:p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TEMA</a:t>
            </a:r>
          </a:p>
          <a:p>
            <a:pPr algn="ctr"/>
            <a:r>
              <a:rPr lang="pt-BR" sz="1200">
                <a:latin typeface="Calibri" pitchFamily="34" charset="0"/>
              </a:rPr>
              <a:t>já existente?</a:t>
            </a:r>
          </a:p>
        </p:txBody>
      </p:sp>
      <p:sp>
        <p:nvSpPr>
          <p:cNvPr id="77023" name="CaixaDeTexto 188"/>
          <p:cNvSpPr txBox="1">
            <a:spLocks noChangeArrowheads="1"/>
          </p:cNvSpPr>
          <p:nvPr/>
        </p:nvSpPr>
        <p:spPr bwMode="auto">
          <a:xfrm>
            <a:off x="6657975" y="39893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latin typeface="Calibri" pitchFamily="34" charset="0"/>
              </a:rPr>
              <a:t>Coincide com</a:t>
            </a:r>
          </a:p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CONTROVÉRSIA</a:t>
            </a:r>
          </a:p>
          <a:p>
            <a:pPr algn="ctr"/>
            <a:r>
              <a:rPr lang="pt-BR" sz="1200">
                <a:latin typeface="Calibri" pitchFamily="34" charset="0"/>
              </a:rPr>
              <a:t>já existente?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/>
          <p:cNvSpPr/>
          <p:nvPr/>
        </p:nvSpPr>
        <p:spPr>
          <a:xfrm>
            <a:off x="5457825" y="2481263"/>
            <a:ext cx="3506788" cy="20716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7986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77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7984" name="Object 160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77984" name="Imagem de Bitmap" r:id="rId4" imgW="1133633" imgH="933580" progId="PBrush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2316163" y="485775"/>
            <a:ext cx="4537075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NURER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16163" y="1006475"/>
            <a:ext cx="4537075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79613" y="3149600"/>
            <a:ext cx="1655762" cy="7381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Classifica tese(s) afetada(s) pelo Relator</a:t>
            </a:r>
          </a:p>
        </p:txBody>
      </p:sp>
      <p:sp>
        <p:nvSpPr>
          <p:cNvPr id="77992" name="CaixaDeTexto 23"/>
          <p:cNvSpPr txBox="1">
            <a:spLocks noChangeArrowheads="1"/>
          </p:cNvSpPr>
          <p:nvPr/>
        </p:nvSpPr>
        <p:spPr bwMode="auto">
          <a:xfrm>
            <a:off x="2268538" y="2835275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2º passo</a:t>
            </a:r>
          </a:p>
        </p:txBody>
      </p:sp>
      <p:cxnSp>
        <p:nvCxnSpPr>
          <p:cNvPr id="69" name="Conector de seta reta 68"/>
          <p:cNvCxnSpPr>
            <a:stCxn id="19" idx="2"/>
            <a:endCxn id="40" idx="0"/>
          </p:cNvCxnSpPr>
          <p:nvPr/>
        </p:nvCxnSpPr>
        <p:spPr>
          <a:xfrm>
            <a:off x="2808288" y="3887788"/>
            <a:ext cx="6350" cy="4048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47" idx="3"/>
            <a:endCxn id="19" idx="1"/>
          </p:cNvCxnSpPr>
          <p:nvPr/>
        </p:nvCxnSpPr>
        <p:spPr>
          <a:xfrm flipV="1">
            <a:off x="1692275" y="3519488"/>
            <a:ext cx="2873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27263" y="4292600"/>
            <a:ext cx="1174750" cy="936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</a:t>
            </a:r>
            <a:r>
              <a:rPr lang="pt-BR" dirty="0">
                <a:solidFill>
                  <a:schemeClr val="tx1"/>
                </a:solidFill>
              </a:rPr>
              <a:t>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</a:rPr>
              <a:t>aperfeiçoada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7996" name="CaixaDeTexto 57"/>
          <p:cNvSpPr txBox="1">
            <a:spLocks noChangeArrowheads="1"/>
          </p:cNvSpPr>
          <p:nvPr/>
        </p:nvSpPr>
        <p:spPr bwMode="auto">
          <a:xfrm>
            <a:off x="3924300" y="6213475"/>
            <a:ext cx="540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>
                <a:latin typeface="Calibri" pitchFamily="34" charset="0"/>
              </a:rPr>
              <a:t>¹</a:t>
            </a:r>
            <a:r>
              <a:rPr lang="pt-BR" sz="1100">
                <a:latin typeface="Calibri" pitchFamily="34" charset="0"/>
              </a:rPr>
              <a:t>RRCo – Recurso Representativo da Controvérsia encaminhado pelo Tribunal de origem</a:t>
            </a:r>
          </a:p>
          <a:p>
            <a:r>
              <a:rPr lang="pt-BR" sz="1100">
                <a:latin typeface="Calibri" pitchFamily="34" charset="0"/>
              </a:rPr>
              <a:t>²Em desenvolvimento.</a:t>
            </a:r>
          </a:p>
          <a:p>
            <a:r>
              <a:rPr lang="pt-BR" sz="1100">
                <a:latin typeface="Calibri" pitchFamily="34" charset="0"/>
              </a:rPr>
              <a:t>³TUA – Tabela Unificada de Assuntos do CNJ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763713" y="1630363"/>
            <a:ext cx="5476875" cy="64611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FASE: AFETAÇÃO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RECURSO REPRESENTATIVO DA CONTROVÉRSIA: RRCo¹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7950" y="3149600"/>
            <a:ext cx="1584325" cy="739775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Identifica tese(s) afetada(s) pelo Relator</a:t>
            </a:r>
          </a:p>
        </p:txBody>
      </p:sp>
      <p:sp>
        <p:nvSpPr>
          <p:cNvPr id="77999" name="CaixaDeTexto 48"/>
          <p:cNvSpPr txBox="1">
            <a:spLocks noChangeArrowheads="1"/>
          </p:cNvSpPr>
          <p:nvPr/>
        </p:nvSpPr>
        <p:spPr bwMode="auto">
          <a:xfrm>
            <a:off x="468313" y="2843213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1º passo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3924300" y="3041650"/>
            <a:ext cx="1455738" cy="9540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Transforma </a:t>
            </a:r>
            <a:r>
              <a:rPr lang="pt-BR" sz="1400" b="1" dirty="0">
                <a:solidFill>
                  <a:srgbClr val="FF0000"/>
                </a:solidFill>
                <a:latin typeface="+mn-lt"/>
              </a:rPr>
              <a:t>CONTROVÉRSIA </a:t>
            </a:r>
            <a:r>
              <a:rPr lang="pt-BR" sz="1400" dirty="0">
                <a:latin typeface="+mn-lt"/>
              </a:rPr>
              <a:t>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TEMA</a:t>
            </a:r>
          </a:p>
        </p:txBody>
      </p:sp>
      <p:sp>
        <p:nvSpPr>
          <p:cNvPr id="78001" name="CaixaDeTexto 55"/>
          <p:cNvSpPr txBox="1">
            <a:spLocks noChangeArrowheads="1"/>
          </p:cNvSpPr>
          <p:nvPr/>
        </p:nvSpPr>
        <p:spPr bwMode="auto">
          <a:xfrm>
            <a:off x="4067175" y="2735263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3º passo</a:t>
            </a:r>
          </a:p>
        </p:txBody>
      </p:sp>
      <p:cxnSp>
        <p:nvCxnSpPr>
          <p:cNvPr id="66" name="Conector de seta reta 65"/>
          <p:cNvCxnSpPr>
            <a:stCxn id="19" idx="3"/>
            <a:endCxn id="55" idx="1"/>
          </p:cNvCxnSpPr>
          <p:nvPr/>
        </p:nvCxnSpPr>
        <p:spPr>
          <a:xfrm>
            <a:off x="3635375" y="3519488"/>
            <a:ext cx="2889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7308850" y="3148013"/>
            <a:ext cx="1584325" cy="738187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Informa aos Gabinetes para suspensão</a:t>
            </a:r>
          </a:p>
        </p:txBody>
      </p:sp>
      <p:cxnSp>
        <p:nvCxnSpPr>
          <p:cNvPr id="74" name="Conector de seta reta 73"/>
          <p:cNvCxnSpPr>
            <a:stCxn id="55" idx="3"/>
            <a:endCxn id="43" idx="1"/>
          </p:cNvCxnSpPr>
          <p:nvPr/>
        </p:nvCxnSpPr>
        <p:spPr>
          <a:xfrm>
            <a:off x="5380038" y="3519488"/>
            <a:ext cx="2508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05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8006" name="CaixaDeTexto 182"/>
          <p:cNvSpPr txBox="1">
            <a:spLocks noChangeArrowheads="1"/>
          </p:cNvSpPr>
          <p:nvPr/>
        </p:nvSpPr>
        <p:spPr bwMode="auto">
          <a:xfrm>
            <a:off x="7524750" y="2843213"/>
            <a:ext cx="115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5º passo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630863" y="3043238"/>
            <a:ext cx="1462087" cy="95408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Identifica Recursos Repetidos e vincula ao Tema</a:t>
            </a:r>
          </a:p>
        </p:txBody>
      </p:sp>
      <p:sp>
        <p:nvSpPr>
          <p:cNvPr id="78008" name="CaixaDeTexto 47"/>
          <p:cNvSpPr txBox="1">
            <a:spLocks noChangeArrowheads="1"/>
          </p:cNvSpPr>
          <p:nvPr/>
        </p:nvSpPr>
        <p:spPr bwMode="auto">
          <a:xfrm>
            <a:off x="5795963" y="24828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4º passo</a:t>
            </a:r>
          </a:p>
        </p:txBody>
      </p:sp>
      <p:sp>
        <p:nvSpPr>
          <p:cNvPr id="78009" name="CaixaDeTexto 49"/>
          <p:cNvSpPr txBox="1">
            <a:spLocks noChangeArrowheads="1"/>
          </p:cNvSpPr>
          <p:nvPr/>
        </p:nvSpPr>
        <p:spPr bwMode="auto">
          <a:xfrm>
            <a:off x="5364163" y="2781300"/>
            <a:ext cx="2020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Sistema Informatizado</a:t>
            </a:r>
          </a:p>
        </p:txBody>
      </p:sp>
      <p:cxnSp>
        <p:nvCxnSpPr>
          <p:cNvPr id="51" name="Conector de seta reta 50"/>
          <p:cNvCxnSpPr>
            <a:stCxn id="43" idx="3"/>
            <a:endCxn id="70" idx="1"/>
          </p:cNvCxnSpPr>
          <p:nvPr/>
        </p:nvCxnSpPr>
        <p:spPr>
          <a:xfrm flipV="1">
            <a:off x="7092950" y="3517900"/>
            <a:ext cx="2159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011" name="CaixaDeTexto 51"/>
          <p:cNvSpPr txBox="1">
            <a:spLocks noChangeArrowheads="1"/>
          </p:cNvSpPr>
          <p:nvPr/>
        </p:nvSpPr>
        <p:spPr bwMode="auto">
          <a:xfrm>
            <a:off x="5775325" y="4019550"/>
            <a:ext cx="304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Atividade não realizada atualmente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00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79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8999" name="Object 151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78999" name="Imagem de Bitmap" r:id="rId4" imgW="1133633" imgH="933580" progId="PBrush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2316163" y="485775"/>
            <a:ext cx="4537075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NURER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16163" y="1006475"/>
            <a:ext cx="4537075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79613" y="2890838"/>
            <a:ext cx="1655762" cy="738187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Classifica tese(s) afetada(s) pelo Relator</a:t>
            </a:r>
          </a:p>
        </p:txBody>
      </p:sp>
      <p:sp>
        <p:nvSpPr>
          <p:cNvPr id="79006" name="CaixaDeTexto 23"/>
          <p:cNvSpPr txBox="1">
            <a:spLocks noChangeArrowheads="1"/>
          </p:cNvSpPr>
          <p:nvPr/>
        </p:nvSpPr>
        <p:spPr bwMode="auto">
          <a:xfrm>
            <a:off x="2268538" y="2576513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2º passo</a:t>
            </a:r>
          </a:p>
        </p:txBody>
      </p:sp>
      <p:cxnSp>
        <p:nvCxnSpPr>
          <p:cNvPr id="69" name="Conector de seta reta 68"/>
          <p:cNvCxnSpPr>
            <a:stCxn id="19" idx="2"/>
            <a:endCxn id="40" idx="0"/>
          </p:cNvCxnSpPr>
          <p:nvPr/>
        </p:nvCxnSpPr>
        <p:spPr>
          <a:xfrm>
            <a:off x="2808288" y="3629025"/>
            <a:ext cx="6350" cy="16033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47" idx="3"/>
            <a:endCxn id="19" idx="1"/>
          </p:cNvCxnSpPr>
          <p:nvPr/>
        </p:nvCxnSpPr>
        <p:spPr>
          <a:xfrm flipV="1">
            <a:off x="1692275" y="3260725"/>
            <a:ext cx="2873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27263" y="3789363"/>
            <a:ext cx="1174750" cy="935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TUA</a:t>
            </a:r>
            <a:r>
              <a:rPr lang="pt-BR" dirty="0">
                <a:solidFill>
                  <a:schemeClr val="tx1"/>
                </a:solidFill>
              </a:rPr>
              <a:t>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</a:rPr>
              <a:t>aperfeiçoada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9010" name="CaixaDeTexto 57"/>
          <p:cNvSpPr txBox="1">
            <a:spLocks noChangeArrowheads="1"/>
          </p:cNvSpPr>
          <p:nvPr/>
        </p:nvSpPr>
        <p:spPr bwMode="auto">
          <a:xfrm>
            <a:off x="3851275" y="6165850"/>
            <a:ext cx="540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>
                <a:latin typeface="Calibri" pitchFamily="34" charset="0"/>
              </a:rPr>
              <a:t>¹</a:t>
            </a:r>
            <a:r>
              <a:rPr lang="pt-BR" sz="1100">
                <a:latin typeface="Calibri" pitchFamily="34" charset="0"/>
              </a:rPr>
              <a:t>RRCm – Recurso Representativo da Controvérsia escolhido do acervo do Relator</a:t>
            </a:r>
          </a:p>
          <a:p>
            <a:r>
              <a:rPr lang="pt-BR" sz="1100">
                <a:latin typeface="Calibri" pitchFamily="34" charset="0"/>
              </a:rPr>
              <a:t>²Em desenvolvimento</a:t>
            </a:r>
          </a:p>
          <a:p>
            <a:r>
              <a:rPr lang="pt-BR" sz="1100">
                <a:latin typeface="Calibri" pitchFamily="34" charset="0"/>
              </a:rPr>
              <a:t>³TUA – Tabela Unificada de Assuntos do CNJ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735138" y="1630363"/>
            <a:ext cx="5651500" cy="64611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FASE: AFETAÇÃO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RECURSO REPRESENTATIVO DA CONTROVÉRSIA: RRCm¹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7950" y="2892425"/>
            <a:ext cx="1584325" cy="738188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Identifica tese(s) afetada(s) pelo Relator</a:t>
            </a:r>
          </a:p>
        </p:txBody>
      </p:sp>
      <p:sp>
        <p:nvSpPr>
          <p:cNvPr id="79013" name="CaixaDeTexto 48"/>
          <p:cNvSpPr txBox="1">
            <a:spLocks noChangeArrowheads="1"/>
          </p:cNvSpPr>
          <p:nvPr/>
        </p:nvSpPr>
        <p:spPr bwMode="auto">
          <a:xfrm>
            <a:off x="468313" y="2584450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1º passo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7524750" y="5354638"/>
            <a:ext cx="1584325" cy="738187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Informa aos Gabinetes para suspensão</a:t>
            </a:r>
          </a:p>
        </p:txBody>
      </p:sp>
      <p:sp>
        <p:nvSpPr>
          <p:cNvPr id="79015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570788" y="4149725"/>
            <a:ext cx="1460500" cy="954088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Identifica Recursos Repetidos e vincula ao Tema</a:t>
            </a:r>
          </a:p>
        </p:txBody>
      </p:sp>
      <p:sp>
        <p:nvSpPr>
          <p:cNvPr id="79017" name="CaixaDeTexto 47"/>
          <p:cNvSpPr txBox="1">
            <a:spLocks noChangeArrowheads="1"/>
          </p:cNvSpPr>
          <p:nvPr/>
        </p:nvSpPr>
        <p:spPr bwMode="auto">
          <a:xfrm>
            <a:off x="7742238" y="23907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4º passo</a:t>
            </a:r>
          </a:p>
        </p:txBody>
      </p:sp>
      <p:cxnSp>
        <p:nvCxnSpPr>
          <p:cNvPr id="51" name="Conector de seta reta 50"/>
          <p:cNvCxnSpPr>
            <a:stCxn id="44" idx="2"/>
            <a:endCxn id="43" idx="0"/>
          </p:cNvCxnSpPr>
          <p:nvPr/>
        </p:nvCxnSpPr>
        <p:spPr>
          <a:xfrm>
            <a:off x="8296275" y="3910013"/>
            <a:ext cx="4763" cy="2397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19" name="CaixaDeTexto 51"/>
          <p:cNvSpPr txBox="1">
            <a:spLocks noChangeArrowheads="1"/>
          </p:cNvSpPr>
          <p:nvPr/>
        </p:nvSpPr>
        <p:spPr bwMode="auto">
          <a:xfrm>
            <a:off x="5651500" y="4868863"/>
            <a:ext cx="3046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Atividade</a:t>
            </a:r>
          </a:p>
          <a:p>
            <a:pPr algn="ctr"/>
            <a:r>
              <a:rPr lang="pt-BR" sz="1400">
                <a:latin typeface="Calibri" pitchFamily="34" charset="0"/>
              </a:rPr>
              <a:t>não realizada atualmente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779838" y="2486025"/>
            <a:ext cx="1619250" cy="24209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3924300" y="3008313"/>
            <a:ext cx="1328738" cy="5238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Sistema Informatizado²</a:t>
            </a:r>
          </a:p>
        </p:txBody>
      </p:sp>
      <p:sp>
        <p:nvSpPr>
          <p:cNvPr id="79022" name="CaixaDeTexto 32"/>
          <p:cNvSpPr txBox="1">
            <a:spLocks noChangeArrowheads="1"/>
          </p:cNvSpPr>
          <p:nvPr/>
        </p:nvSpPr>
        <p:spPr bwMode="auto">
          <a:xfrm>
            <a:off x="4067175" y="24860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3º passo</a:t>
            </a:r>
          </a:p>
        </p:txBody>
      </p:sp>
      <p:cxnSp>
        <p:nvCxnSpPr>
          <p:cNvPr id="35" name="Conector de seta reta 34"/>
          <p:cNvCxnSpPr>
            <a:stCxn id="32" idx="3"/>
            <a:endCxn id="39" idx="1"/>
          </p:cNvCxnSpPr>
          <p:nvPr/>
        </p:nvCxnSpPr>
        <p:spPr>
          <a:xfrm flipV="1">
            <a:off x="5253038" y="3270250"/>
            <a:ext cx="2746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32" idx="2"/>
            <a:endCxn id="37" idx="0"/>
          </p:cNvCxnSpPr>
          <p:nvPr/>
        </p:nvCxnSpPr>
        <p:spPr>
          <a:xfrm flipH="1">
            <a:off x="4583113" y="3532188"/>
            <a:ext cx="4762" cy="2571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3995738" y="3789363"/>
            <a:ext cx="1176337" cy="935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colisão de teses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9026" name="CaixaDeTexto 37"/>
          <p:cNvSpPr txBox="1">
            <a:spLocks noChangeArrowheads="1"/>
          </p:cNvSpPr>
          <p:nvPr/>
        </p:nvSpPr>
        <p:spPr bwMode="auto">
          <a:xfrm>
            <a:off x="3814763" y="4664075"/>
            <a:ext cx="1584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atualmente  é manual</a:t>
            </a:r>
          </a:p>
        </p:txBody>
      </p:sp>
      <p:cxnSp>
        <p:nvCxnSpPr>
          <p:cNvPr id="66" name="Conector de seta reta 65"/>
          <p:cNvCxnSpPr>
            <a:stCxn id="19" idx="3"/>
          </p:cNvCxnSpPr>
          <p:nvPr/>
        </p:nvCxnSpPr>
        <p:spPr>
          <a:xfrm>
            <a:off x="3635375" y="3260725"/>
            <a:ext cx="2889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xograma: Decisão 38"/>
          <p:cNvSpPr/>
          <p:nvPr/>
        </p:nvSpPr>
        <p:spPr>
          <a:xfrm>
            <a:off x="5527675" y="2692400"/>
            <a:ext cx="1512888" cy="1155700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504113" y="2719388"/>
            <a:ext cx="1584325" cy="523875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Agrupa no Tema já existente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7504113" y="3386138"/>
            <a:ext cx="1584325" cy="523875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</a:rPr>
              <a:t>Cria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  <a:latin typeface="+mn-lt"/>
              </a:rPr>
              <a:t>TEMA NOVO</a:t>
            </a:r>
          </a:p>
        </p:txBody>
      </p:sp>
      <p:cxnSp>
        <p:nvCxnSpPr>
          <p:cNvPr id="10" name="Conector angulado 9"/>
          <p:cNvCxnSpPr>
            <a:stCxn id="39" idx="3"/>
            <a:endCxn id="42" idx="1"/>
          </p:cNvCxnSpPr>
          <p:nvPr/>
        </p:nvCxnSpPr>
        <p:spPr>
          <a:xfrm flipV="1">
            <a:off x="7040563" y="2981325"/>
            <a:ext cx="463550" cy="28892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32" name="CaixaDeTexto 53"/>
          <p:cNvSpPr txBox="1">
            <a:spLocks noChangeArrowheads="1"/>
          </p:cNvSpPr>
          <p:nvPr/>
        </p:nvSpPr>
        <p:spPr bwMode="auto">
          <a:xfrm>
            <a:off x="7019925" y="3006725"/>
            <a:ext cx="144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S</a:t>
            </a:r>
          </a:p>
        </p:txBody>
      </p:sp>
      <p:cxnSp>
        <p:nvCxnSpPr>
          <p:cNvPr id="57" name="Conector angulado 56"/>
          <p:cNvCxnSpPr>
            <a:endCxn id="44" idx="1"/>
          </p:cNvCxnSpPr>
          <p:nvPr/>
        </p:nvCxnSpPr>
        <p:spPr>
          <a:xfrm rot="16200000" flipH="1">
            <a:off x="7199313" y="3343275"/>
            <a:ext cx="377825" cy="231775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34" name="CaixaDeTexto 58"/>
          <p:cNvSpPr txBox="1">
            <a:spLocks noChangeArrowheads="1"/>
          </p:cNvSpPr>
          <p:nvPr/>
        </p:nvSpPr>
        <p:spPr bwMode="auto">
          <a:xfrm>
            <a:off x="7019925" y="3278188"/>
            <a:ext cx="1444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N</a:t>
            </a:r>
          </a:p>
        </p:txBody>
      </p:sp>
      <p:cxnSp>
        <p:nvCxnSpPr>
          <p:cNvPr id="61" name="Conector de seta reta 60"/>
          <p:cNvCxnSpPr>
            <a:stCxn id="43" idx="2"/>
            <a:endCxn id="70" idx="0"/>
          </p:cNvCxnSpPr>
          <p:nvPr/>
        </p:nvCxnSpPr>
        <p:spPr>
          <a:xfrm>
            <a:off x="8301038" y="5103813"/>
            <a:ext cx="15875" cy="250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36" name="CaixaDeTexto 63"/>
          <p:cNvSpPr txBox="1">
            <a:spLocks noChangeArrowheads="1"/>
          </p:cNvSpPr>
          <p:nvPr/>
        </p:nvSpPr>
        <p:spPr bwMode="auto">
          <a:xfrm>
            <a:off x="5678488" y="29273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latin typeface="Calibri" pitchFamily="34" charset="0"/>
              </a:rPr>
              <a:t>Coincide com</a:t>
            </a:r>
          </a:p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TEMA</a:t>
            </a:r>
          </a:p>
          <a:p>
            <a:pPr algn="ctr"/>
            <a:r>
              <a:rPr lang="pt-BR" sz="1200">
                <a:latin typeface="Calibri" pitchFamily="34" charset="0"/>
              </a:rPr>
              <a:t>já existente?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882650" y="3738563"/>
            <a:ext cx="2195513" cy="21383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323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600" b="1" i="1" dirty="0">
                <a:solidFill>
                  <a:srgbClr val="002060"/>
                </a:solidFill>
              </a:rPr>
              <a:t>NÚCLEO DE RECURSOS REPETITIVOS E REPERCUSSÃO GERAL - NURER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7559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8663" y="188913"/>
            <a:ext cx="50641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575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7556" name="Object 212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57556" name="Imagem de Bitmap" r:id="rId4" imgW="1133633" imgH="933580" progId="PBrush">
              <p:embed/>
            </p:oleObj>
          </a:graphicData>
        </a:graphic>
      </p:graphicFrame>
      <p:sp>
        <p:nvSpPr>
          <p:cNvPr id="39" name="Retângulo de cantos arredondados 38"/>
          <p:cNvSpPr/>
          <p:nvPr/>
        </p:nvSpPr>
        <p:spPr>
          <a:xfrm>
            <a:off x="1223963" y="4227513"/>
            <a:ext cx="1536700" cy="398462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Tese 1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1231900" y="4756150"/>
            <a:ext cx="1528763" cy="4318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Tese 2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1231900" y="5303838"/>
            <a:ext cx="1528763" cy="460375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Tese 3</a:t>
            </a:r>
          </a:p>
        </p:txBody>
      </p:sp>
      <p:sp>
        <p:nvSpPr>
          <p:cNvPr id="57565" name="AutoShape 10" descr="https://encrypted-tbn3.gstatic.com/images?q=tbn:ANd9GcR_O_CoJwp8sXLWjHoU620XGLLvBwoPLFIV3rThwfAhd9rjConIr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57566" name="CaixaDeTexto 6"/>
          <p:cNvSpPr txBox="1">
            <a:spLocks noChangeArrowheads="1"/>
          </p:cNvSpPr>
          <p:nvPr/>
        </p:nvSpPr>
        <p:spPr bwMode="auto">
          <a:xfrm>
            <a:off x="3213100" y="2854325"/>
            <a:ext cx="2735263" cy="646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RECURSOS REPETITIVOS e REPERCUSSÃO GERAL</a:t>
            </a:r>
          </a:p>
        </p:txBody>
      </p:sp>
      <p:sp>
        <p:nvSpPr>
          <p:cNvPr id="57567" name="CaixaDeTexto 24"/>
          <p:cNvSpPr txBox="1">
            <a:spLocks noChangeArrowheads="1"/>
          </p:cNvSpPr>
          <p:nvPr/>
        </p:nvSpPr>
        <p:spPr bwMode="auto">
          <a:xfrm>
            <a:off x="3652838" y="1628775"/>
            <a:ext cx="187325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PROCESSO NOVO</a:t>
            </a:r>
          </a:p>
          <a:p>
            <a:pPr algn="ctr"/>
            <a:r>
              <a:rPr lang="pt-BR">
                <a:latin typeface="Calibri" pitchFamily="34" charset="0"/>
              </a:rPr>
              <a:t>para triagem</a:t>
            </a:r>
          </a:p>
        </p:txBody>
      </p:sp>
      <p:sp>
        <p:nvSpPr>
          <p:cNvPr id="57568" name="CaixaDeTexto 11"/>
          <p:cNvSpPr txBox="1">
            <a:spLocks noChangeArrowheads="1"/>
          </p:cNvSpPr>
          <p:nvPr/>
        </p:nvSpPr>
        <p:spPr bwMode="auto">
          <a:xfrm>
            <a:off x="1008063" y="385127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Método NURER</a:t>
            </a:r>
            <a:endParaRPr lang="pt-BR">
              <a:latin typeface="Calibri" pitchFamily="34" charset="0"/>
            </a:endParaRPr>
          </a:p>
        </p:txBody>
      </p:sp>
      <p:sp>
        <p:nvSpPr>
          <p:cNvPr id="57569" name="CaixaDeTexto 18"/>
          <p:cNvSpPr txBox="1">
            <a:spLocks noChangeArrowheads="1"/>
          </p:cNvSpPr>
          <p:nvPr/>
        </p:nvSpPr>
        <p:spPr bwMode="auto">
          <a:xfrm>
            <a:off x="6437313" y="4129088"/>
            <a:ext cx="12239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já existente</a:t>
            </a:r>
          </a:p>
        </p:txBody>
      </p:sp>
      <p:sp>
        <p:nvSpPr>
          <p:cNvPr id="57570" name="CaixaDeTexto 43"/>
          <p:cNvSpPr txBox="1">
            <a:spLocks noChangeArrowheads="1"/>
          </p:cNvSpPr>
          <p:nvPr/>
        </p:nvSpPr>
        <p:spPr bwMode="auto">
          <a:xfrm>
            <a:off x="6437313" y="4673600"/>
            <a:ext cx="12239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já existente</a:t>
            </a:r>
          </a:p>
        </p:txBody>
      </p:sp>
      <p:sp>
        <p:nvSpPr>
          <p:cNvPr id="57571" name="CaixaDeTexto 48"/>
          <p:cNvSpPr txBox="1">
            <a:spLocks noChangeArrowheads="1"/>
          </p:cNvSpPr>
          <p:nvPr/>
        </p:nvSpPr>
        <p:spPr bwMode="auto">
          <a:xfrm>
            <a:off x="6443663" y="5235575"/>
            <a:ext cx="1223962" cy="30797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nova</a:t>
            </a:r>
          </a:p>
        </p:txBody>
      </p:sp>
      <p:cxnSp>
        <p:nvCxnSpPr>
          <p:cNvPr id="60" name="Conector angulado 59"/>
          <p:cNvCxnSpPr>
            <a:stCxn id="39" idx="1"/>
            <a:endCxn id="57566" idx="1"/>
          </p:cNvCxnSpPr>
          <p:nvPr/>
        </p:nvCxnSpPr>
        <p:spPr>
          <a:xfrm rot="10800000" flipH="1">
            <a:off x="1223963" y="3178175"/>
            <a:ext cx="1989137" cy="1247775"/>
          </a:xfrm>
          <a:prstGeom prst="bentConnector3">
            <a:avLst>
              <a:gd name="adj1" fmla="val -20603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57566" idx="3"/>
            <a:endCxn id="57569" idx="3"/>
          </p:cNvCxnSpPr>
          <p:nvPr/>
        </p:nvCxnSpPr>
        <p:spPr>
          <a:xfrm>
            <a:off x="5948363" y="3178175"/>
            <a:ext cx="1712912" cy="1104900"/>
          </a:xfrm>
          <a:prstGeom prst="bentConnector3">
            <a:avLst>
              <a:gd name="adj1" fmla="val 123422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84"/>
          <p:cNvCxnSpPr>
            <a:stCxn id="57570" idx="3"/>
          </p:cNvCxnSpPr>
          <p:nvPr/>
        </p:nvCxnSpPr>
        <p:spPr>
          <a:xfrm flipH="1" flipV="1">
            <a:off x="5948363" y="2997200"/>
            <a:ext cx="1712912" cy="1830388"/>
          </a:xfrm>
          <a:prstGeom prst="bentConnector4">
            <a:avLst>
              <a:gd name="adj1" fmla="val -33496"/>
              <a:gd name="adj2" fmla="val 99435"/>
            </a:avLst>
          </a:prstGeom>
          <a:ln w="127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108"/>
          <p:cNvCxnSpPr>
            <a:stCxn id="42" idx="1"/>
          </p:cNvCxnSpPr>
          <p:nvPr/>
        </p:nvCxnSpPr>
        <p:spPr>
          <a:xfrm rot="10800000" flipH="1">
            <a:off x="1231900" y="2997200"/>
            <a:ext cx="1981200" cy="1974850"/>
          </a:xfrm>
          <a:prstGeom prst="bentConnector3">
            <a:avLst>
              <a:gd name="adj1" fmla="val -28526"/>
            </a:avLst>
          </a:prstGeom>
          <a:ln w="127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8" name="Conector angulado 51217"/>
          <p:cNvCxnSpPr>
            <a:stCxn id="45" idx="1"/>
          </p:cNvCxnSpPr>
          <p:nvPr/>
        </p:nvCxnSpPr>
        <p:spPr>
          <a:xfrm rot="10800000" flipH="1">
            <a:off x="1231900" y="3357563"/>
            <a:ext cx="1981200" cy="2176462"/>
          </a:xfrm>
          <a:prstGeom prst="bentConnector4">
            <a:avLst>
              <a:gd name="adj1" fmla="val -11541"/>
              <a:gd name="adj2" fmla="val 99267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23" name="Conector angulado 51222"/>
          <p:cNvCxnSpPr>
            <a:endCxn id="57571" idx="3"/>
          </p:cNvCxnSpPr>
          <p:nvPr/>
        </p:nvCxnSpPr>
        <p:spPr>
          <a:xfrm rot="16200000" flipH="1">
            <a:off x="5791994" y="3513932"/>
            <a:ext cx="2032000" cy="1719262"/>
          </a:xfrm>
          <a:prstGeom prst="bentConnector4">
            <a:avLst>
              <a:gd name="adj1" fmla="val 389"/>
              <a:gd name="adj2" fmla="val 113294"/>
            </a:avLst>
          </a:prstGeom>
          <a:ln w="127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78" name="CaixaDeTexto 37"/>
          <p:cNvSpPr txBox="1">
            <a:spLocks noChangeArrowheads="1"/>
          </p:cNvSpPr>
          <p:nvPr/>
        </p:nvSpPr>
        <p:spPr bwMode="auto">
          <a:xfrm>
            <a:off x="6732588" y="4344988"/>
            <a:ext cx="1008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(vincula)</a:t>
            </a:r>
          </a:p>
        </p:txBody>
      </p:sp>
      <p:sp>
        <p:nvSpPr>
          <p:cNvPr id="57579" name="CaixaDeTexto 49"/>
          <p:cNvSpPr txBox="1">
            <a:spLocks noChangeArrowheads="1"/>
          </p:cNvSpPr>
          <p:nvPr/>
        </p:nvSpPr>
        <p:spPr bwMode="auto">
          <a:xfrm>
            <a:off x="6740525" y="4903788"/>
            <a:ext cx="100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(vincula)</a:t>
            </a:r>
          </a:p>
        </p:txBody>
      </p:sp>
      <p:sp>
        <p:nvSpPr>
          <p:cNvPr id="57580" name="CaixaDeTexto 50"/>
          <p:cNvSpPr txBox="1">
            <a:spLocks noChangeArrowheads="1"/>
          </p:cNvSpPr>
          <p:nvPr/>
        </p:nvSpPr>
        <p:spPr bwMode="auto">
          <a:xfrm>
            <a:off x="6659563" y="5445125"/>
            <a:ext cx="1225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(armazena)</a:t>
            </a:r>
          </a:p>
        </p:txBody>
      </p:sp>
      <p:sp>
        <p:nvSpPr>
          <p:cNvPr id="57581" name="CaixaDeTexto 10"/>
          <p:cNvSpPr txBox="1">
            <a:spLocks noChangeArrowheads="1"/>
          </p:cNvSpPr>
          <p:nvPr/>
        </p:nvSpPr>
        <p:spPr bwMode="auto">
          <a:xfrm>
            <a:off x="3213100" y="2586038"/>
            <a:ext cx="2735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BANCO DE TESES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316163" y="485775"/>
            <a:ext cx="4537075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NURER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316163" y="1006475"/>
            <a:ext cx="4537075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80" name="Título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503237"/>
          </a:xfrm>
        </p:spPr>
        <p:txBody>
          <a:bodyPr/>
          <a:lstStyle/>
          <a:p>
            <a:pPr eaLnBrk="1" hangingPunct="1"/>
            <a:r>
              <a:rPr lang="pt-BR" sz="1400" b="1" i="1" smtClean="0">
                <a:solidFill>
                  <a:srgbClr val="002060"/>
                </a:solidFill>
              </a:rPr>
              <a:t>NÚCLEO DE RECURSOS REPETITIVOS E REPERCUSSÃO GERAL - NURER</a:t>
            </a:r>
            <a:endParaRPr lang="pt-BR" sz="1400" smtClean="0">
              <a:solidFill>
                <a:srgbClr val="FF0000"/>
              </a:solidFill>
            </a:endParaRPr>
          </a:p>
        </p:txBody>
      </p:sp>
      <p:sp>
        <p:nvSpPr>
          <p:cNvPr id="58581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88350" y="188913"/>
            <a:ext cx="4667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19</a:t>
            </a:r>
          </a:p>
        </p:txBody>
      </p:sp>
      <p:sp>
        <p:nvSpPr>
          <p:cNvPr id="585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8579" name="Object 211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58579" name="Imagem de Bitmap" r:id="rId4" imgW="1133633" imgH="933580" progId="PBrush">
              <p:embed/>
            </p:oleObj>
          </a:graphicData>
        </a:graphic>
      </p:graphicFrame>
      <p:sp>
        <p:nvSpPr>
          <p:cNvPr id="34" name="Retângulo 33"/>
          <p:cNvSpPr/>
          <p:nvPr/>
        </p:nvSpPr>
        <p:spPr>
          <a:xfrm>
            <a:off x="2409825" y="1628775"/>
            <a:ext cx="4249738" cy="504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VANTAGENS DA CLASSIFICAÇÃO POR TESES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195513" y="585788"/>
            <a:ext cx="4754562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CENÁRIO PROPOSTO: Gestão de acervo</a:t>
            </a:r>
          </a:p>
        </p:txBody>
      </p:sp>
      <p:cxnSp>
        <p:nvCxnSpPr>
          <p:cNvPr id="27" name="Conector reto 26"/>
          <p:cNvCxnSpPr>
            <a:stCxn id="35" idx="2"/>
            <a:endCxn id="18" idx="0"/>
          </p:cNvCxnSpPr>
          <p:nvPr/>
        </p:nvCxnSpPr>
        <p:spPr>
          <a:xfrm flipH="1">
            <a:off x="2316163" y="3284538"/>
            <a:ext cx="1587" cy="2159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18" idx="2"/>
            <a:endCxn id="19" idx="0"/>
          </p:cNvCxnSpPr>
          <p:nvPr/>
        </p:nvCxnSpPr>
        <p:spPr>
          <a:xfrm>
            <a:off x="2316163" y="4076700"/>
            <a:ext cx="0" cy="1508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180975" y="2636838"/>
            <a:ext cx="4273550" cy="64770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1. Permite uma </a:t>
            </a:r>
            <a:r>
              <a:rPr lang="pt-BR" sz="1400" b="1" dirty="0">
                <a:solidFill>
                  <a:srgbClr val="FF0000"/>
                </a:solidFill>
              </a:rPr>
              <a:t>triagem eficiente</a:t>
            </a:r>
            <a:r>
              <a:rPr lang="pt-BR" sz="1400" dirty="0">
                <a:solidFill>
                  <a:schemeClr val="tx1"/>
                </a:solidFill>
              </a:rPr>
              <a:t>, capaz de acelerar a produção de julgados </a:t>
            </a:r>
            <a:r>
              <a:rPr lang="pt-BR" sz="1400" b="1" dirty="0">
                <a:solidFill>
                  <a:srgbClr val="0070C0"/>
                </a:solidFill>
              </a:rPr>
              <a:t>(</a:t>
            </a:r>
            <a:r>
              <a:rPr lang="pt-BR" sz="1400" b="1" dirty="0">
                <a:solidFill>
                  <a:schemeClr val="accent1"/>
                </a:solidFill>
              </a:rPr>
              <a:t>prestação jurisdicional rápida)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79388" y="3500438"/>
            <a:ext cx="4273550" cy="5762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2. </a:t>
            </a:r>
            <a:r>
              <a:rPr lang="pt-BR" sz="1400" b="1" dirty="0">
                <a:solidFill>
                  <a:srgbClr val="FF0000"/>
                </a:solidFill>
              </a:rPr>
              <a:t>Facilitar a organização do acervo </a:t>
            </a:r>
            <a:r>
              <a:rPr lang="pt-BR" sz="1400" dirty="0">
                <a:solidFill>
                  <a:schemeClr val="tx1"/>
                </a:solidFill>
              </a:rPr>
              <a:t>nos Gabinetes </a:t>
            </a:r>
            <a:r>
              <a:rPr lang="pt-BR" sz="1400" b="1" dirty="0">
                <a:solidFill>
                  <a:schemeClr val="accent1"/>
                </a:solidFill>
              </a:rPr>
              <a:t>(proporcionar uma prestação jurisdicional rápida)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79388" y="4227513"/>
            <a:ext cx="4273550" cy="5762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3. </a:t>
            </a:r>
            <a:r>
              <a:rPr lang="pt-BR" sz="1400" b="1" dirty="0">
                <a:solidFill>
                  <a:srgbClr val="FF0000"/>
                </a:solidFill>
              </a:rPr>
              <a:t>Liberação da mão-de-obra da triagem </a:t>
            </a:r>
            <a:r>
              <a:rPr lang="pt-BR" sz="1400" dirty="0">
                <a:solidFill>
                  <a:schemeClr val="tx1"/>
                </a:solidFill>
              </a:rPr>
              <a:t>para a elaboração de minutas </a:t>
            </a:r>
            <a:r>
              <a:rPr lang="pt-BR" sz="1400" b="1" dirty="0">
                <a:solidFill>
                  <a:srgbClr val="0070C0"/>
                </a:solidFill>
              </a:rPr>
              <a:t>(</a:t>
            </a:r>
            <a:r>
              <a:rPr lang="pt-BR" sz="1400" b="1" dirty="0">
                <a:solidFill>
                  <a:schemeClr val="accent1"/>
                </a:solidFill>
              </a:rPr>
              <a:t>elevar a produção de julgados)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9388" y="4995863"/>
            <a:ext cx="4273550" cy="59690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4. Subsidiar a </a:t>
            </a:r>
            <a:r>
              <a:rPr lang="pt-BR" sz="1400" b="1" dirty="0">
                <a:solidFill>
                  <a:srgbClr val="FF0000"/>
                </a:solidFill>
              </a:rPr>
              <a:t>priorização de julgamento </a:t>
            </a:r>
            <a:r>
              <a:rPr lang="pt-BR" sz="1400" b="1" dirty="0">
                <a:solidFill>
                  <a:schemeClr val="accent1"/>
                </a:solidFill>
              </a:rPr>
              <a:t>(elevar a produção de julgados)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8" name="Conector angulado 7"/>
          <p:cNvCxnSpPr>
            <a:stCxn id="34" idx="2"/>
            <a:endCxn id="35" idx="0"/>
          </p:cNvCxnSpPr>
          <p:nvPr/>
        </p:nvCxnSpPr>
        <p:spPr>
          <a:xfrm rot="5400000">
            <a:off x="3175000" y="1276350"/>
            <a:ext cx="503238" cy="22177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endCxn id="31" idx="0"/>
          </p:cNvCxnSpPr>
          <p:nvPr/>
        </p:nvCxnSpPr>
        <p:spPr>
          <a:xfrm>
            <a:off x="4535488" y="2384425"/>
            <a:ext cx="2244725" cy="276225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2301875" y="1090613"/>
            <a:ext cx="4537075" cy="3587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PROJETO: CLASSIFICAÇÃO POR TESE E GESTÃO DE ACERVO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9388" y="5732463"/>
            <a:ext cx="4273550" cy="7921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5. Possibilita a </a:t>
            </a:r>
            <a:r>
              <a:rPr lang="pt-BR" sz="1400" b="1" dirty="0">
                <a:solidFill>
                  <a:srgbClr val="FF0000"/>
                </a:solidFill>
              </a:rPr>
              <a:t>suspensão e </a:t>
            </a:r>
            <a:r>
              <a:rPr lang="pt-BR" sz="1400" dirty="0">
                <a:solidFill>
                  <a:schemeClr val="tx1"/>
                </a:solidFill>
              </a:rPr>
              <a:t>posterior</a:t>
            </a:r>
            <a:r>
              <a:rPr lang="pt-BR" sz="1400" b="1" dirty="0">
                <a:solidFill>
                  <a:srgbClr val="FF0000"/>
                </a:solidFill>
              </a:rPr>
              <a:t> julgamento dos recursos repetidos</a:t>
            </a:r>
            <a:r>
              <a:rPr lang="pt-BR" sz="1400" dirty="0">
                <a:solidFill>
                  <a:schemeClr val="tx1"/>
                </a:solidFill>
              </a:rPr>
              <a:t>, que serão identificados automaticamente.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643438" y="2660650"/>
            <a:ext cx="4273550" cy="57626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6. </a:t>
            </a:r>
            <a:r>
              <a:rPr lang="pt-BR" sz="1400" b="1" dirty="0">
                <a:solidFill>
                  <a:srgbClr val="FF0000"/>
                </a:solidFill>
              </a:rPr>
              <a:t>Diminuição do tempo de permanência do processo </a:t>
            </a:r>
            <a:r>
              <a:rPr lang="pt-BR" sz="1400" dirty="0">
                <a:solidFill>
                  <a:schemeClr val="tx1"/>
                </a:solidFill>
              </a:rPr>
              <a:t>no Gabinete </a:t>
            </a:r>
            <a:r>
              <a:rPr lang="pt-BR" sz="1400" b="1" dirty="0">
                <a:solidFill>
                  <a:schemeClr val="accent1"/>
                </a:solidFill>
              </a:rPr>
              <a:t>(prestação jurisdicional rápida)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33" name="Conector reto 32"/>
          <p:cNvCxnSpPr>
            <a:stCxn id="19" idx="2"/>
            <a:endCxn id="20" idx="0"/>
          </p:cNvCxnSpPr>
          <p:nvPr/>
        </p:nvCxnSpPr>
        <p:spPr>
          <a:xfrm>
            <a:off x="2316163" y="4803775"/>
            <a:ext cx="0" cy="1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0" idx="2"/>
            <a:endCxn id="30" idx="0"/>
          </p:cNvCxnSpPr>
          <p:nvPr/>
        </p:nvCxnSpPr>
        <p:spPr>
          <a:xfrm>
            <a:off x="2316163" y="5592763"/>
            <a:ext cx="0" cy="139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4643438" y="3363913"/>
            <a:ext cx="4273550" cy="5762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7. Fornece elementos objetivos para caracterização da </a:t>
            </a:r>
            <a:r>
              <a:rPr lang="pt-BR" sz="1400" b="1" dirty="0">
                <a:solidFill>
                  <a:srgbClr val="FF0000"/>
                </a:solidFill>
              </a:rPr>
              <a:t>litigância serial</a:t>
            </a:r>
            <a:r>
              <a:rPr lang="pt-B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4649788" y="4130675"/>
            <a:ext cx="4273550" cy="57626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8. Fornece elementos objetivos para identificação dos </a:t>
            </a:r>
            <a:r>
              <a:rPr lang="pt-BR" sz="1400" b="1" dirty="0">
                <a:solidFill>
                  <a:srgbClr val="FF0000"/>
                </a:solidFill>
              </a:rPr>
              <a:t>grandes litigantes</a:t>
            </a:r>
            <a:r>
              <a:rPr lang="pt-B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4657725" y="4838700"/>
            <a:ext cx="4273550" cy="72072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9. Fornece elementos para </a:t>
            </a:r>
            <a:r>
              <a:rPr lang="pt-BR" sz="1400" b="1" dirty="0">
                <a:solidFill>
                  <a:srgbClr val="FF0000"/>
                </a:solidFill>
              </a:rPr>
              <a:t>estatísticas mais detalhadas e confiáveis</a:t>
            </a:r>
            <a:r>
              <a:rPr lang="pt-BR" sz="1400" dirty="0">
                <a:solidFill>
                  <a:schemeClr val="tx1"/>
                </a:solidFill>
              </a:rPr>
              <a:t> que possibilitarão medir a </a:t>
            </a:r>
            <a:r>
              <a:rPr lang="pt-BR" sz="1400" b="1" dirty="0">
                <a:solidFill>
                  <a:srgbClr val="FF0000"/>
                </a:solidFill>
              </a:rPr>
              <a:t>eficácia do instituto.</a:t>
            </a:r>
          </a:p>
        </p:txBody>
      </p:sp>
      <p:cxnSp>
        <p:nvCxnSpPr>
          <p:cNvPr id="47" name="Conector reto 46"/>
          <p:cNvCxnSpPr>
            <a:stCxn id="31" idx="2"/>
            <a:endCxn id="40" idx="0"/>
          </p:cNvCxnSpPr>
          <p:nvPr/>
        </p:nvCxnSpPr>
        <p:spPr>
          <a:xfrm>
            <a:off x="6780213" y="3236913"/>
            <a:ext cx="0" cy="127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40" idx="2"/>
            <a:endCxn id="41" idx="0"/>
          </p:cNvCxnSpPr>
          <p:nvPr/>
        </p:nvCxnSpPr>
        <p:spPr>
          <a:xfrm>
            <a:off x="6780213" y="3940175"/>
            <a:ext cx="635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52"/>
          <p:cNvSpPr/>
          <p:nvPr/>
        </p:nvSpPr>
        <p:spPr>
          <a:xfrm>
            <a:off x="4660900" y="5705475"/>
            <a:ext cx="4273550" cy="86360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10. Fornece elementos que permitirão a tomada de </a:t>
            </a:r>
            <a:r>
              <a:rPr lang="pt-BR" sz="1400" b="1" dirty="0">
                <a:solidFill>
                  <a:srgbClr val="FF0000"/>
                </a:solidFill>
              </a:rPr>
              <a:t>decisões estratégicas </a:t>
            </a:r>
            <a:r>
              <a:rPr lang="pt-BR" sz="1400" dirty="0">
                <a:solidFill>
                  <a:schemeClr val="tx1"/>
                </a:solidFill>
              </a:rPr>
              <a:t>e a sugestão de </a:t>
            </a:r>
            <a:r>
              <a:rPr lang="pt-BR" sz="1400" b="1" dirty="0">
                <a:solidFill>
                  <a:srgbClr val="FF0000"/>
                </a:solidFill>
              </a:rPr>
              <a:t>alterações legislativas.</a:t>
            </a:r>
          </a:p>
        </p:txBody>
      </p:sp>
      <p:cxnSp>
        <p:nvCxnSpPr>
          <p:cNvPr id="54" name="Conector reto 53"/>
          <p:cNvCxnSpPr>
            <a:stCxn id="41" idx="2"/>
            <a:endCxn id="42" idx="0"/>
          </p:cNvCxnSpPr>
          <p:nvPr/>
        </p:nvCxnSpPr>
        <p:spPr>
          <a:xfrm>
            <a:off x="6786563" y="4706938"/>
            <a:ext cx="7937" cy="1317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42" idx="2"/>
            <a:endCxn id="53" idx="0"/>
          </p:cNvCxnSpPr>
          <p:nvPr/>
        </p:nvCxnSpPr>
        <p:spPr>
          <a:xfrm>
            <a:off x="6794500" y="5559425"/>
            <a:ext cx="3175" cy="146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26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88350" y="188913"/>
            <a:ext cx="4667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47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64725" name="Object 213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64725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2443163" y="549275"/>
            <a:ext cx="4254500" cy="719138"/>
          </a:xfrm>
          <a:prstGeom prst="roundRect">
            <a:avLst/>
          </a:prstGeom>
          <a:solidFill>
            <a:srgbClr val="66FF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AÇÕES DO NURER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35600" y="2276475"/>
            <a:ext cx="2405063" cy="378777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Repetitivos em Números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4º Trimestre/2013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TJBA:           44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TJCE:            94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TJGO:     1.876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TJMS:   12.667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TJPE:          324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TJPR:    13.988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TJRJ:     22.915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TJRO:            43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TJRS:     22.461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TJSP:     77.399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TRF1:    14.231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TRF2:      1.422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TRF3:    46.467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TRF5:      2.206</a:t>
            </a:r>
          </a:p>
          <a:p>
            <a:pPr marL="539750" indent="-88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TOTAL:  </a:t>
            </a:r>
            <a:r>
              <a:rPr lang="pt-BR" sz="1400" b="1" dirty="0">
                <a:solidFill>
                  <a:srgbClr val="FF0000"/>
                </a:solidFill>
              </a:rPr>
              <a:t>216.137</a:t>
            </a:r>
          </a:p>
        </p:txBody>
      </p:sp>
      <p:sp>
        <p:nvSpPr>
          <p:cNvPr id="64731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935163" y="1285875"/>
            <a:ext cx="5256212" cy="414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Nova Página Web de Recursos Repetitivos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27088" y="2501900"/>
            <a:ext cx="4105275" cy="193516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Gestão por Tema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Total de Temas: </a:t>
            </a:r>
            <a:r>
              <a:rPr lang="pt-BR" sz="1400" b="1" dirty="0">
                <a:solidFill>
                  <a:srgbClr val="FF0000"/>
                </a:solidFill>
              </a:rPr>
              <a:t>742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Julgados: </a:t>
            </a:r>
            <a:r>
              <a:rPr lang="pt-BR" sz="1400" b="1" dirty="0">
                <a:solidFill>
                  <a:srgbClr val="FF0000"/>
                </a:solidFill>
              </a:rPr>
              <a:t>594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Afetados: </a:t>
            </a:r>
            <a:r>
              <a:rPr lang="pt-BR" sz="1400" b="1" dirty="0">
                <a:solidFill>
                  <a:srgbClr val="FF0000"/>
                </a:solidFill>
              </a:rPr>
              <a:t>131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em Julgamento: </a:t>
            </a:r>
            <a:r>
              <a:rPr lang="pt-BR" sz="1400" b="1" dirty="0">
                <a:solidFill>
                  <a:srgbClr val="FF0000"/>
                </a:solidFill>
              </a:rPr>
              <a:t>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sem processo vinculado: </a:t>
            </a:r>
            <a:r>
              <a:rPr lang="pt-BR" sz="1400" b="1" dirty="0">
                <a:solidFill>
                  <a:srgbClr val="FF0000"/>
                </a:solidFill>
              </a:rPr>
              <a:t>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cancelados: </a:t>
            </a:r>
            <a:r>
              <a:rPr lang="pt-BR" sz="1400" b="1" dirty="0">
                <a:solidFill>
                  <a:srgbClr val="FF0000"/>
                </a:solidFill>
              </a:rPr>
              <a:t>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Temas revisados: </a:t>
            </a:r>
            <a:r>
              <a:rPr lang="pt-BR" sz="1400" b="1" dirty="0">
                <a:solidFill>
                  <a:srgbClr val="FF0000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27088" y="4797425"/>
            <a:ext cx="4105275" cy="93503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Próximos passos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Lista de Afetações Canceladas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Lista de Controvérsias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4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88350" y="188913"/>
            <a:ext cx="4667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20</a:t>
            </a:r>
          </a:p>
        </p:txBody>
      </p:sp>
      <p:sp>
        <p:nvSpPr>
          <p:cNvPr id="95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95243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203575" y="549275"/>
            <a:ext cx="2808288" cy="719138"/>
          </a:xfrm>
          <a:prstGeom prst="roundRect">
            <a:avLst/>
          </a:prstGeom>
          <a:solidFill>
            <a:srgbClr val="66FF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IMPLANTAÇÃO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82738" y="1266825"/>
            <a:ext cx="5976937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I - DESENVOLVIMENTO DE SISTEMA INFORMATIZADO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577975" y="1671638"/>
            <a:ext cx="5976938" cy="193833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Recursos Repetitivos e Repercussão Geral - </a:t>
            </a:r>
            <a:r>
              <a:rPr lang="pt-BR" sz="1400" dirty="0">
                <a:solidFill>
                  <a:schemeClr val="tx1"/>
                </a:solidFill>
              </a:rPr>
              <a:t>produtos em desenvolvimento: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I – Banco de Temas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II – Sistema para gerenciamento de temas e seus recursos vinculados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     • Módulo de Gestão de Assuntos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     • Módulo de Cadastro de Temas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     • Módulo de Pesquisa Avançada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III – WebService para alimentação de Banco de Dados do CNJ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95250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82738" y="3609975"/>
            <a:ext cx="5976937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II – CAPACITAÇÃO DE PESSOAL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593850" y="3984625"/>
            <a:ext cx="5976938" cy="201612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Treinamento</a:t>
            </a:r>
            <a:r>
              <a:rPr lang="pt-BR" sz="1400" dirty="0">
                <a:solidFill>
                  <a:schemeClr val="tx1"/>
                </a:solidFill>
              </a:rPr>
              <a:t> para habilitar os servidores a iniciarem o trabalho de classificação por teses: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1º passo: evento de sensibilização dos servidores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2º passo: curso de interpretação de texto jurídico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3º passo: curso de identificação de tese jurídica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4º passo: curso de classificação de tese jurídica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5º passo: curso de leitura dinâmica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6º passo: treinamento para utilização do sistema informatizado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95253" name="CaixaDeTexto 1"/>
          <p:cNvSpPr txBox="1">
            <a:spLocks noChangeArrowheads="1"/>
          </p:cNvSpPr>
          <p:nvPr/>
        </p:nvSpPr>
        <p:spPr bwMode="auto">
          <a:xfrm>
            <a:off x="250825" y="6092825"/>
            <a:ext cx="8604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Brasília – DF, 26 de março de 2014.</a:t>
            </a:r>
          </a:p>
          <a:p>
            <a:pPr algn="ctr"/>
            <a:r>
              <a:rPr lang="pt-BR" sz="1400">
                <a:latin typeface="Calibri" pitchFamily="34" charset="0"/>
              </a:rPr>
              <a:t>NURER – Núcleo de Repercussão Geral e Recursos Repetitivos </a:t>
            </a:r>
          </a:p>
          <a:p>
            <a:pPr algn="ctr"/>
            <a:r>
              <a:rPr lang="pt-BR" sz="1400">
                <a:latin typeface="Calibri" pitchFamily="34" charset="0"/>
              </a:rPr>
              <a:t>E-mail: </a:t>
            </a:r>
            <a:r>
              <a:rPr lang="pt-BR" sz="1400">
                <a:latin typeface="Calibri" pitchFamily="34" charset="0"/>
                <a:hlinkClick r:id="rId5"/>
              </a:rPr>
              <a:t>nurer@stj.jus.br</a:t>
            </a:r>
            <a:r>
              <a:rPr lang="pt-BR" sz="1400">
                <a:latin typeface="Calibri" pitchFamily="34" charset="0"/>
              </a:rPr>
              <a:t> Telefone: </a:t>
            </a:r>
            <a:r>
              <a:rPr lang="pt-BR" sz="1400">
                <a:latin typeface="Calibri" pitchFamily="34" charset="0"/>
                <a:hlinkClick r:id="rId5"/>
              </a:rPr>
              <a:t>(61) 3319-7100</a:t>
            </a:r>
            <a:r>
              <a:rPr lang="pt-BR" sz="1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9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88350" y="188913"/>
            <a:ext cx="4667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32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93238" name="Object 54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93238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2443163" y="549275"/>
            <a:ext cx="4254500" cy="719138"/>
          </a:xfrm>
          <a:prstGeom prst="roundRect">
            <a:avLst/>
          </a:prstGeom>
          <a:solidFill>
            <a:srgbClr val="66FF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AÇÕES DO NURER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850" y="4652963"/>
            <a:ext cx="4103688" cy="18716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Adesão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- 24 Tribunais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- 22 Gabinetes de Ministros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Secretaria Judiciária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Secretaria dos Órgãos Julgadores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Secretaria de Jurisprudência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- STF, CNJ, ENFAM</a:t>
            </a:r>
          </a:p>
        </p:txBody>
      </p:sp>
      <p:sp>
        <p:nvSpPr>
          <p:cNvPr id="93244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86075" y="1306513"/>
            <a:ext cx="3362325" cy="3222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Fórum Virtual de Recursos Repetitivos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844675"/>
            <a:ext cx="4103688" cy="128746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Normativos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Criado pela Portaria 248, de 13/07/2012.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Implementado pela Portaria 507, de 13/09/2013.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Regulamentado pela Portaria 539, de 27/09/2013.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Lançado em 01/10/2013.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3284538"/>
            <a:ext cx="4103688" cy="12239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Formato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Fórum Recursos Repetitivos – NURER;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Fórum Secretaria Judiciária – SJD;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Fórum Secretaria dos Órgãos Julgadores;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Fórum Tribunais.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72013" y="3933825"/>
            <a:ext cx="4176712" cy="230346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Próximos passos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pt-BR" sz="1400" dirty="0">
                <a:solidFill>
                  <a:schemeClr val="tx1"/>
                </a:solidFill>
              </a:rPr>
              <a:t>Lançamento do quinto fórum – Gabinetes – restrito aos representantes dos Gabinetes, para permitir a uniformização de  procedimentos.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pt-BR" sz="1400" dirty="0">
                <a:solidFill>
                  <a:schemeClr val="tx1"/>
                </a:solidFill>
              </a:rPr>
              <a:t>Pesquisa sobre os pontos que deverão ser abordados em minuta de normativo do STJ para padronização de procedimentos;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pt-BR" sz="1400" dirty="0">
                <a:solidFill>
                  <a:schemeClr val="tx1"/>
                </a:solidFill>
              </a:rPr>
              <a:t>Sugestão do texto dos dispositivos que constarão da minuta.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3438" y="2060575"/>
            <a:ext cx="4176712" cy="172878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Algumas das atividades realizadas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Cadastro de representantes dos </a:t>
            </a:r>
            <a:r>
              <a:rPr lang="pt-BR" sz="1400" dirty="0" err="1">
                <a:solidFill>
                  <a:schemeClr val="tx1"/>
                </a:solidFill>
              </a:rPr>
              <a:t>NURERs</a:t>
            </a:r>
            <a:r>
              <a:rPr lang="pt-BR" sz="1400" dirty="0">
                <a:solidFill>
                  <a:schemeClr val="tx1"/>
                </a:solidFill>
              </a:rPr>
              <a:t>;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Resumo de Recursos Repetitivos por fase;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Pesquisa sobre procedimentos;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Orientação em situações específicas;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400" dirty="0">
                <a:solidFill>
                  <a:schemeClr val="tx1"/>
                </a:solidFill>
              </a:rPr>
              <a:t>Informação aos Gabinetes do quantitativo de processos suspensos por tema.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82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88350" y="188913"/>
            <a:ext cx="4667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91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89181" name="Object 93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89181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2411413" y="765175"/>
            <a:ext cx="4254500" cy="719138"/>
          </a:xfrm>
          <a:prstGeom prst="roundRect">
            <a:avLst/>
          </a:prstGeom>
          <a:solidFill>
            <a:srgbClr val="66FF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AÇÕES DO NURER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95513" y="2276475"/>
            <a:ext cx="4752975" cy="1657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Art. 543-C. Quando houver multiplicidade de recursos com fundamento em idêntica questão de direito, o recurso especial será processado nos termos deste artigo. </a:t>
            </a:r>
            <a:r>
              <a:rPr lang="pt-BR" sz="1200" dirty="0">
                <a:solidFill>
                  <a:srgbClr val="002060"/>
                </a:solidFill>
                <a:hlinkClick r:id="rId5"/>
              </a:rPr>
              <a:t>(Incluído pela Lei nº 11.672, de 2008).</a:t>
            </a:r>
            <a:endParaRPr lang="pt-BR" sz="1200" dirty="0">
              <a:solidFill>
                <a:srgbClr val="00206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§ 9</a:t>
            </a:r>
            <a:r>
              <a:rPr lang="pt-BR" sz="1200" u="sng" baseline="30000" dirty="0">
                <a:solidFill>
                  <a:schemeClr val="tx1"/>
                </a:solidFill>
              </a:rPr>
              <a:t>o</a:t>
            </a:r>
            <a:r>
              <a:rPr lang="pt-BR" sz="1200" dirty="0">
                <a:solidFill>
                  <a:schemeClr val="tx1"/>
                </a:solidFill>
              </a:rPr>
              <a:t>  O Superior Tribunal de Justiça e os tribunais de segunda instância regulamentarão, no âmbito de suas competências, os procedimentos relativos ao processamento e julgamento do recurso especial nos casos previstos neste artigo. </a:t>
            </a:r>
            <a:r>
              <a:rPr lang="pt-BR" sz="1200" dirty="0">
                <a:solidFill>
                  <a:srgbClr val="002060"/>
                </a:solidFill>
                <a:hlinkClick r:id="rId5"/>
              </a:rPr>
              <a:t>(Incluído pela Lei nº 11.672, de 2008).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89187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86075" y="1501775"/>
            <a:ext cx="3362325" cy="414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NORMATIVOS: questões procedimentais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58888" y="4868863"/>
            <a:ext cx="2665412" cy="5762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TRIBUNAIS DE SEGUNDA INSTÂNCIA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435600" y="4868863"/>
            <a:ext cx="2665413" cy="5762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TRIBUNAIS DE SEGUNDA INSTÂNCIA</a:t>
            </a:r>
            <a:endParaRPr lang="pt-BR" sz="1200" b="1" dirty="0">
              <a:solidFill>
                <a:srgbClr val="002060"/>
              </a:solidFill>
            </a:endParaRPr>
          </a:p>
        </p:txBody>
      </p:sp>
      <p:cxnSp>
        <p:nvCxnSpPr>
          <p:cNvPr id="7" name="Conector de seta reta 6"/>
          <p:cNvCxnSpPr>
            <a:stCxn id="18" idx="2"/>
            <a:endCxn id="14" idx="0"/>
          </p:cNvCxnSpPr>
          <p:nvPr/>
        </p:nvCxnSpPr>
        <p:spPr>
          <a:xfrm flipH="1">
            <a:off x="2592388" y="3933825"/>
            <a:ext cx="1979612" cy="935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8" idx="2"/>
            <a:endCxn id="15" idx="0"/>
          </p:cNvCxnSpPr>
          <p:nvPr/>
        </p:nvCxnSpPr>
        <p:spPr>
          <a:xfrm>
            <a:off x="4572000" y="3933825"/>
            <a:ext cx="2195513" cy="935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93" name="CaixaDeTexto 19"/>
          <p:cNvSpPr txBox="1">
            <a:spLocks noChangeArrowheads="1"/>
          </p:cNvSpPr>
          <p:nvPr/>
        </p:nvSpPr>
        <p:spPr bwMode="auto">
          <a:xfrm>
            <a:off x="3492500" y="5516563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Minutas em elaboração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500563" y="1557338"/>
            <a:ext cx="74612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984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31225" y="188913"/>
            <a:ext cx="3238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29982" name="Object 286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29982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7"/>
          <p:cNvSpPr/>
          <p:nvPr/>
        </p:nvSpPr>
        <p:spPr>
          <a:xfrm>
            <a:off x="1438275" y="476250"/>
            <a:ext cx="65532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34975" y="1700213"/>
            <a:ext cx="4273550" cy="68421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•Aumento da produtividade (número de julgados).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   STJ e Tribunais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44988" y="2528888"/>
            <a:ext cx="4273550" cy="68421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•Identificação dos processos a serem suspensos por tema afetado.</a:t>
            </a:r>
          </a:p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   STJ e Tribunais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4975" y="3422650"/>
            <a:ext cx="4273550" cy="68421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•Identificação dos processos em que se aplica um tema julgado.</a:t>
            </a:r>
          </a:p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   STJ e Tribunais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44988" y="4257675"/>
            <a:ext cx="4273550" cy="68421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•Identificação de novas teses candidatas à afetação.</a:t>
            </a:r>
          </a:p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   STJ e Tribunais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42913" y="5121275"/>
            <a:ext cx="4273550" cy="68421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•Diminuição do tempo de permanência do processo no Gabinete.</a:t>
            </a:r>
          </a:p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   STJ e Tribunais</a:t>
            </a:r>
          </a:p>
        </p:txBody>
      </p:sp>
      <p:sp>
        <p:nvSpPr>
          <p:cNvPr id="29993" name="AutoShape 6" descr="http://colorir.estaticos.net/desenhos/color/201120/be7c2b60343e0aef1b1706972ff14c1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994" name="AutoShape 9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995" name="AutoShape 11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996" name="AutoShape 13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997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356100" y="5949950"/>
            <a:ext cx="4273550" cy="57467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•Diminuição de devolução por remessa indevida.</a:t>
            </a:r>
          </a:p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</a:rPr>
              <a:t>Tribunais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127250" y="1001713"/>
            <a:ext cx="4895850" cy="3587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CELERIDADE E PRODUTIVIDADE NA PRESTAÇÃO JURISDICIONAL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556125" y="1557338"/>
            <a:ext cx="74613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4251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31225" y="188913"/>
            <a:ext cx="3238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942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94249" name="Object 41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94249" name="Imagem de Bitmap" r:id="rId4" imgW="1133633" imgH="933580" progId="PBrush">
              <p:embed/>
            </p:oleObj>
          </a:graphicData>
        </a:graphic>
      </p:graphicFrame>
      <p:sp>
        <p:nvSpPr>
          <p:cNvPr id="8" name="Retângulo 7"/>
          <p:cNvSpPr/>
          <p:nvPr/>
        </p:nvSpPr>
        <p:spPr>
          <a:xfrm>
            <a:off x="1438275" y="476250"/>
            <a:ext cx="65532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90538" y="1700213"/>
            <a:ext cx="4273550" cy="68421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Como caracterizar a litigância serial?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00550" y="2528888"/>
            <a:ext cx="4273550" cy="68421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Como penalizar a litigância protelatória?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90538" y="3422650"/>
            <a:ext cx="4273550" cy="684213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Como monitorar os assuntos repetitivos?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00550" y="4257675"/>
            <a:ext cx="4273550" cy="684213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O que são grandes litigantes? Como identificá-los?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98475" y="5121275"/>
            <a:ext cx="4273550" cy="684213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Como sugerir inovações legislativas, sem elementos para medir a eficácia do instituto dos recursos repetitivos?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4260" name="AutoShape 6" descr="http://colorir.estaticos.net/desenhos/color/201120/be7c2b60343e0aef1b1706972ff14c1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94261" name="AutoShape 9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94262" name="AutoShape 11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94263" name="AutoShape 13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94264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411663" y="5949950"/>
            <a:ext cx="4273550" cy="57467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indent="-904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• Como medir a eficácia do instituto, sem estatísticas mais detalhadas e confiáveis?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944688" y="1001713"/>
            <a:ext cx="5256212" cy="3587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GESTÃO DAS DEMANDAS REPETITIVAS E DOS GRANDES LITIGANTES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86074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39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31225" y="188913"/>
            <a:ext cx="3238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0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33037" name="Object 269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33037" name="Imagem de Bitmap" r:id="rId5" imgW="1133633" imgH="933580" progId="PBrush">
              <p:embed/>
            </p:oleObj>
          </a:graphicData>
        </a:graphic>
      </p:graphicFrame>
      <p:sp>
        <p:nvSpPr>
          <p:cNvPr id="33042" name="AutoShape 6" descr="http://colorir.estaticos.net/desenhos/color/201120/be7c2b60343e0aef1b1706972ff14c1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043" name="AutoShape 9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044" name="AutoShape 11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045" name="AutoShape 13" descr="http://3.bp.blogspot.com/-zFolpdBcxlA/UCahoG_JnNI/AAAAAAAAAPk/VYF1uq-sieE/s1600/408779_145104065600601_46938829_n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046" name="CaixaDeTexto 9"/>
          <p:cNvSpPr txBox="1">
            <a:spLocks noChangeArrowheads="1"/>
          </p:cNvSpPr>
          <p:nvPr/>
        </p:nvSpPr>
        <p:spPr bwMode="auto">
          <a:xfrm>
            <a:off x="2019300" y="3429000"/>
            <a:ext cx="4968875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COMO ATENDÊ-LOS?</a:t>
            </a:r>
          </a:p>
        </p:txBody>
      </p:sp>
      <p:sp>
        <p:nvSpPr>
          <p:cNvPr id="33047" name="AutoShape 2" descr="http://www.mundoavatar.com.br/wordpress/wp-content/uploads/2013/01/interroga%C3%A7%C3%A3o.jp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3048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03350" y="476250"/>
            <a:ext cx="65532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16913" y="188913"/>
            <a:ext cx="5381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534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3462" name="Object 214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53462" name="Imagem de Bitmap" r:id="rId4" imgW="1133633" imgH="933580" progId="PBrush">
              <p:embed/>
            </p:oleObj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773113" y="2214563"/>
            <a:ext cx="4032250" cy="20161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Tese jurídica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"Regra geral" que se pode abstrair da aplicação do direito (norma) sobre o caso concreto (hipótese de incidência) a partir de uma controvérsia, aplicável a um número indefinido de casos que contemplam a mesma hipótese e discussão sobre a </a:t>
            </a:r>
            <a:r>
              <a:rPr lang="pt-BR" sz="1400" b="1" dirty="0">
                <a:solidFill>
                  <a:srgbClr val="FF0000"/>
                </a:solidFill>
              </a:rPr>
              <a:t>mesma questão de direito</a:t>
            </a:r>
            <a:r>
              <a:rPr lang="pt-BR" sz="1400" dirty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73113" y="4662488"/>
            <a:ext cx="4032250" cy="86360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Controvérsia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0000"/>
                </a:solidFill>
              </a:rPr>
              <a:t>= Tese jurídica controvertida</a:t>
            </a:r>
          </a:p>
        </p:txBody>
      </p:sp>
      <p:cxnSp>
        <p:nvCxnSpPr>
          <p:cNvPr id="16" name="Conector de seta reta 15"/>
          <p:cNvCxnSpPr>
            <a:stCxn id="12" idx="2"/>
            <a:endCxn id="13" idx="0"/>
          </p:cNvCxnSpPr>
          <p:nvPr/>
        </p:nvCxnSpPr>
        <p:spPr>
          <a:xfrm>
            <a:off x="2789238" y="4230688"/>
            <a:ext cx="0" cy="4318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69" name="CaixaDeTexto 6"/>
          <p:cNvSpPr txBox="1">
            <a:spLocks noChangeArrowheads="1"/>
          </p:cNvSpPr>
          <p:nvPr/>
        </p:nvSpPr>
        <p:spPr bwMode="auto">
          <a:xfrm>
            <a:off x="755650" y="1844675"/>
            <a:ext cx="417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</a:rPr>
              <a:t>Informação básica do sistema recursal extraordinário :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76825" y="2070100"/>
            <a:ext cx="3743325" cy="36718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solidFill>
                  <a:schemeClr val="tx1"/>
                </a:solidFill>
              </a:rPr>
              <a:t>Necessidade / Utilidade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O STJ, no julgamento do recurso especial, sempre decidiu tese jurídica, definindo como deve ser interpretada a lei federal.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Com o advento dos Recursos Repetitivos, a </a:t>
            </a:r>
            <a:r>
              <a:rPr lang="pt-BR" sz="1200" b="1" dirty="0">
                <a:solidFill>
                  <a:srgbClr val="FF0000"/>
                </a:solidFill>
              </a:rPr>
              <a:t>identificação da tese </a:t>
            </a:r>
            <a:r>
              <a:rPr lang="pt-BR" sz="1200" dirty="0">
                <a:solidFill>
                  <a:schemeClr val="tx1"/>
                </a:solidFill>
              </a:rPr>
              <a:t>(questão representativa de controvérsia), tornou-se mais relevante, na medida em que essa identificação serve de diretriz para: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a </a:t>
            </a:r>
            <a:r>
              <a:rPr lang="pt-BR" sz="1200" b="1" dirty="0">
                <a:solidFill>
                  <a:srgbClr val="FF0000"/>
                </a:solidFill>
              </a:rPr>
              <a:t>suspensão</a:t>
            </a:r>
            <a:r>
              <a:rPr lang="pt-BR" sz="1200" dirty="0">
                <a:solidFill>
                  <a:schemeClr val="tx1"/>
                </a:solidFill>
              </a:rPr>
              <a:t> e o </a:t>
            </a:r>
            <a:r>
              <a:rPr lang="pt-BR" sz="1200" b="1" dirty="0">
                <a:solidFill>
                  <a:srgbClr val="FF0000"/>
                </a:solidFill>
              </a:rPr>
              <a:t>julgamento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de centenas ou milhares de </a:t>
            </a:r>
            <a:r>
              <a:rPr lang="pt-BR" sz="1200" b="1" dirty="0">
                <a:solidFill>
                  <a:srgbClr val="FF0000"/>
                </a:solidFill>
              </a:rPr>
              <a:t>Recursos Repetidos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em todo o território nacional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</a:rPr>
              <a:t>(</a:t>
            </a:r>
            <a:r>
              <a:rPr lang="pt-BR" sz="1200" b="1" dirty="0">
                <a:solidFill>
                  <a:srgbClr val="FF0000"/>
                </a:solidFill>
              </a:rPr>
              <a:t>inclusive no STJ</a:t>
            </a:r>
            <a:r>
              <a:rPr lang="pt-BR" sz="1200" dirty="0">
                <a:solidFill>
                  <a:schemeClr val="tx1"/>
                </a:solidFill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3471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403350" y="476250"/>
            <a:ext cx="65532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167063" y="981075"/>
            <a:ext cx="2808287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CONCEITOS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7" name="Subtítulo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chemeClr val="tx1"/>
              </a:solidFill>
              <a:latin typeface="Britannic Bold"/>
            </a:endParaRPr>
          </a:p>
          <a:p>
            <a:pPr algn="just" eaLnBrk="1" hangingPunct="1"/>
            <a:endParaRPr lang="pt-BR" sz="1800" smtClean="0">
              <a:solidFill>
                <a:srgbClr val="002060"/>
              </a:solidFill>
              <a:latin typeface="Britannic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8663" y="188913"/>
            <a:ext cx="50641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544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4486" name="Object 214"/>
          <p:cNvGraphicFramePr>
            <a:graphicFrameLocks noChangeAspect="1"/>
          </p:cNvGraphicFramePr>
          <p:nvPr/>
        </p:nvGraphicFramePr>
        <p:xfrm>
          <a:off x="179388" y="222250"/>
          <a:ext cx="1152525" cy="944563"/>
        </p:xfrm>
        <a:graphic>
          <a:graphicData uri="http://schemas.openxmlformats.org/presentationml/2006/ole">
            <p:oleObj spid="_x0000_s54486" name="Imagem de Bitmap" r:id="rId4" imgW="1133633" imgH="933580" progId="PBrush">
              <p:embed/>
            </p:oleObj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2484438" y="2492375"/>
            <a:ext cx="4256087" cy="11525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Tese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QUESTÃO JURÍDICA = Incidência de imposto de renda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+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HIPÓTESE = aplicações financeiras realizadas por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                                        cooperativas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797175" y="1628775"/>
            <a:ext cx="3600450" cy="504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TESES JURÍDICAS</a:t>
            </a:r>
          </a:p>
        </p:txBody>
      </p:sp>
      <p:cxnSp>
        <p:nvCxnSpPr>
          <p:cNvPr id="36" name="Conector de seta reta 35"/>
          <p:cNvCxnSpPr>
            <a:stCxn id="34" idx="2"/>
            <a:endCxn id="12" idx="0"/>
          </p:cNvCxnSpPr>
          <p:nvPr/>
        </p:nvCxnSpPr>
        <p:spPr>
          <a:xfrm>
            <a:off x="4597400" y="2133600"/>
            <a:ext cx="14288" cy="35877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2492375" y="3860800"/>
            <a:ext cx="4265613" cy="11525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Tese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QUESTÃO JURÍDICA = Incidência de imposto de renda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+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HIPÓTESE = proventos de aposentados portadores de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                                   moléstias graves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2508250" y="5229225"/>
            <a:ext cx="4267200" cy="11525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Tese 3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QUESTÃO JURÍDICA = Incidência de imposto de renda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+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HIPÓTESE = indenização por dano moral</a:t>
            </a:r>
          </a:p>
        </p:txBody>
      </p:sp>
      <p:sp>
        <p:nvSpPr>
          <p:cNvPr id="54495" name="Título 1"/>
          <p:cNvSpPr txBox="1">
            <a:spLocks/>
          </p:cNvSpPr>
          <p:nvPr/>
        </p:nvSpPr>
        <p:spPr bwMode="auto">
          <a:xfrm>
            <a:off x="179388" y="188913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i="1">
                <a:solidFill>
                  <a:srgbClr val="002060"/>
                </a:solidFill>
                <a:latin typeface="Calibri" pitchFamily="34" charset="0"/>
              </a:rPr>
              <a:t>NÚCLEO DE RECURSOS REPETITIVOS E REPERCUSSÃO GERAL - NURER</a:t>
            </a:r>
            <a:endParaRPr lang="pt-B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496" name="CaixaDeTexto 1"/>
          <p:cNvSpPr txBox="1">
            <a:spLocks noChangeArrowheads="1"/>
          </p:cNvSpPr>
          <p:nvPr/>
        </p:nvSpPr>
        <p:spPr bwMode="auto">
          <a:xfrm>
            <a:off x="1619250" y="4103688"/>
            <a:ext cx="936625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NORMA</a:t>
            </a:r>
          </a:p>
        </p:txBody>
      </p:sp>
      <p:sp>
        <p:nvSpPr>
          <p:cNvPr id="54497" name="CaixaDeTexto 23"/>
          <p:cNvSpPr txBox="1">
            <a:spLocks noChangeArrowheads="1"/>
          </p:cNvSpPr>
          <p:nvPr/>
        </p:nvSpPr>
        <p:spPr bwMode="auto">
          <a:xfrm>
            <a:off x="6588125" y="3238500"/>
            <a:ext cx="1871663" cy="2778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HIPÓTESE DE INCIDÊNCIA</a:t>
            </a:r>
          </a:p>
        </p:txBody>
      </p:sp>
      <p:sp>
        <p:nvSpPr>
          <p:cNvPr id="54498" name="CaixaDeTexto 36"/>
          <p:cNvSpPr txBox="1">
            <a:spLocks noChangeArrowheads="1"/>
          </p:cNvSpPr>
          <p:nvPr/>
        </p:nvSpPr>
        <p:spPr bwMode="auto">
          <a:xfrm>
            <a:off x="1619250" y="2735263"/>
            <a:ext cx="936625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NORMA</a:t>
            </a:r>
          </a:p>
        </p:txBody>
      </p:sp>
      <p:sp>
        <p:nvSpPr>
          <p:cNvPr id="54499" name="CaixaDeTexto 38"/>
          <p:cNvSpPr txBox="1">
            <a:spLocks noChangeArrowheads="1"/>
          </p:cNvSpPr>
          <p:nvPr/>
        </p:nvSpPr>
        <p:spPr bwMode="auto">
          <a:xfrm>
            <a:off x="1619250" y="5586413"/>
            <a:ext cx="936625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latin typeface="Calibri" pitchFamily="34" charset="0"/>
              </a:rPr>
              <a:t>NORMA</a:t>
            </a:r>
          </a:p>
        </p:txBody>
      </p:sp>
      <p:sp>
        <p:nvSpPr>
          <p:cNvPr id="54500" name="CaixaDeTexto 39"/>
          <p:cNvSpPr txBox="1">
            <a:spLocks noChangeArrowheads="1"/>
          </p:cNvSpPr>
          <p:nvPr/>
        </p:nvSpPr>
        <p:spPr bwMode="auto">
          <a:xfrm>
            <a:off x="6588125" y="4618038"/>
            <a:ext cx="1871663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HIPÓTESE DE INCIDÊNCIA</a:t>
            </a:r>
          </a:p>
        </p:txBody>
      </p:sp>
      <p:sp>
        <p:nvSpPr>
          <p:cNvPr id="54501" name="CaixaDeTexto 40"/>
          <p:cNvSpPr txBox="1">
            <a:spLocks noChangeArrowheads="1"/>
          </p:cNvSpPr>
          <p:nvPr/>
        </p:nvSpPr>
        <p:spPr bwMode="auto">
          <a:xfrm>
            <a:off x="6588125" y="6103938"/>
            <a:ext cx="1871663" cy="277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HIPÓTESE DE INCIDÊNCIA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03350" y="476250"/>
            <a:ext cx="65532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2060"/>
                </a:solidFill>
              </a:rPr>
              <a:t>MACRODESAFIOS DO PODER JUDICIÁRIO – 2015/2020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167063" y="981075"/>
            <a:ext cx="2808287" cy="3603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2060"/>
                </a:solidFill>
              </a:rPr>
              <a:t>EXEMPLOS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1796</Words>
  <Application>Microsoft Office PowerPoint</Application>
  <PresentationFormat>On-screen Show (4:3)</PresentationFormat>
  <Paragraphs>480</Paragraphs>
  <Slides>20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Britannic Bold</vt:lpstr>
      <vt:lpstr>Arial Black</vt:lpstr>
      <vt:lpstr>Tema do Office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NÚCLEO DE RECURSOS REPETITIVOS E REPERCUSSÃO GERAL - NURER</vt:lpstr>
      <vt:lpstr>NÚCLEO DE RECURSOS REPETITIVOS E REPERCUSSÃO GERAL - NURER</vt:lpstr>
      <vt:lpstr>Slide 20</vt:lpstr>
    </vt:vector>
  </TitlesOfParts>
  <Company>Superior Tribunal de Justiça - STJ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conti</dc:creator>
  <cp:lastModifiedBy>lpm</cp:lastModifiedBy>
  <cp:revision>769</cp:revision>
  <cp:lastPrinted>2014-02-17T12:57:26Z</cp:lastPrinted>
  <dcterms:created xsi:type="dcterms:W3CDTF">2011-10-27T12:41:25Z</dcterms:created>
  <dcterms:modified xsi:type="dcterms:W3CDTF">2014-06-27T17:27:15Z</dcterms:modified>
</cp:coreProperties>
</file>